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5"/>
  </p:notesMasterIdLst>
  <p:sldIdLst>
    <p:sldId id="258" r:id="rId2"/>
    <p:sldId id="259" r:id="rId3"/>
    <p:sldId id="260" r:id="rId4"/>
    <p:sldId id="261" r:id="rId5"/>
    <p:sldId id="262" r:id="rId6"/>
    <p:sldId id="273" r:id="rId7"/>
    <p:sldId id="274" r:id="rId8"/>
    <p:sldId id="263" r:id="rId9"/>
    <p:sldId id="268" r:id="rId10"/>
    <p:sldId id="275" r:id="rId11"/>
    <p:sldId id="276" r:id="rId12"/>
    <p:sldId id="277" r:id="rId13"/>
    <p:sldId id="278" r:id="rId14"/>
    <p:sldId id="279" r:id="rId15"/>
    <p:sldId id="280" r:id="rId16"/>
    <p:sldId id="295" r:id="rId17"/>
    <p:sldId id="281" r:id="rId18"/>
    <p:sldId id="282" r:id="rId19"/>
    <p:sldId id="283" r:id="rId20"/>
    <p:sldId id="265" r:id="rId21"/>
    <p:sldId id="264" r:id="rId22"/>
    <p:sldId id="284" r:id="rId23"/>
    <p:sldId id="285" r:id="rId24"/>
    <p:sldId id="271" r:id="rId25"/>
    <p:sldId id="286" r:id="rId26"/>
    <p:sldId id="288" r:id="rId27"/>
    <p:sldId id="290" r:id="rId28"/>
    <p:sldId id="289" r:id="rId29"/>
    <p:sldId id="291" r:id="rId30"/>
    <p:sldId id="270" r:id="rId31"/>
    <p:sldId id="287" r:id="rId32"/>
    <p:sldId id="292" r:id="rId33"/>
    <p:sldId id="293" r:id="rId34"/>
    <p:sldId id="294" r:id="rId35"/>
    <p:sldId id="296" r:id="rId36"/>
    <p:sldId id="297" r:id="rId37"/>
    <p:sldId id="298" r:id="rId38"/>
    <p:sldId id="299" r:id="rId39"/>
    <p:sldId id="300" r:id="rId40"/>
    <p:sldId id="305" r:id="rId41"/>
    <p:sldId id="306" r:id="rId42"/>
    <p:sldId id="272" r:id="rId43"/>
    <p:sldId id="266"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623C"/>
    <a:srgbClr val="DFE1E7"/>
    <a:srgbClr val="BA9EC7"/>
    <a:srgbClr val="9F7E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101" autoAdjust="0"/>
    <p:restoredTop sz="94660"/>
  </p:normalViewPr>
  <p:slideViewPr>
    <p:cSldViewPr snapToGrid="0">
      <p:cViewPr varScale="1">
        <p:scale>
          <a:sx n="102" d="100"/>
          <a:sy n="102" d="100"/>
        </p:scale>
        <p:origin x="144" y="69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744E39-676D-4721-9EDB-E532B578042D}" type="datetimeFigureOut">
              <a:rPr lang="en-IN" smtClean="0"/>
              <a:t>28-05-2022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A2282D-1FC2-4867-B700-BBBF9EDE669E}" type="slidenum">
              <a:rPr lang="en-IN" smtClean="0"/>
              <a:t>‹#›</a:t>
            </a:fld>
            <a:endParaRPr lang="en-IN" dirty="0"/>
          </a:p>
        </p:txBody>
      </p:sp>
    </p:spTree>
    <p:extLst>
      <p:ext uri="{BB962C8B-B14F-4D97-AF65-F5344CB8AC3E}">
        <p14:creationId xmlns:p14="http://schemas.microsoft.com/office/powerpoint/2010/main" val="2625219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D2B689-AA38-4A47-A686-3D5F0C2B4A93}" type="datetime1">
              <a:rPr lang="en-IN" smtClean="0"/>
              <a:t>28-05-2022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2300515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CF638F-6A66-4DF3-B342-D96DAEEFEFD6}" type="datetime1">
              <a:rPr lang="en-IN" smtClean="0"/>
              <a:t>28-05-2022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1523996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4E4E0E-D232-4E45-B195-32801977AF02}" type="datetime1">
              <a:rPr lang="en-IN" smtClean="0"/>
              <a:t>28-05-2022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3533029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E756E0-DC60-4C75-B256-0DDE082741F8}" type="datetime1">
              <a:rPr lang="en-IN" smtClean="0"/>
              <a:t>28-05-2022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2119475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9F6A3F-D97B-4086-8E57-66F72580F802}" type="datetime1">
              <a:rPr lang="en-IN" smtClean="0"/>
              <a:t>28-05-2022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1095317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E6467D-A166-41AC-8446-25D557FA607C}" type="datetime1">
              <a:rPr lang="en-IN" smtClean="0"/>
              <a:t>28-05-2022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3893762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FD62E5-7E11-4DC4-9E9C-DFD858504F6A}" type="datetime1">
              <a:rPr lang="en-IN" smtClean="0"/>
              <a:t>28-05-2022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227726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EFB170-854C-4215-9B2A-DECBEEFABDCA}" type="datetime1">
              <a:rPr lang="en-IN" smtClean="0"/>
              <a:t>28-05-2022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3058158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DDDBE7-1DB6-4025-AEA0-3C14C077AFB1}" type="datetime1">
              <a:rPr lang="en-IN" smtClean="0"/>
              <a:t>28-05-2022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414903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383E2A-6599-4AAB-942D-DBC1C9D872B9}" type="datetime1">
              <a:rPr lang="en-IN" smtClean="0"/>
              <a:t>28-05-2022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3341820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3510C44-E857-4961-AF52-35DBF2EF6C0F}" type="datetime1">
              <a:rPr lang="en-IN" smtClean="0"/>
              <a:t>28-05-2022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3E1368-4E3A-442C-8A88-610ADC47BBE7}" type="slidenum">
              <a:rPr lang="en-IN" smtClean="0"/>
              <a:t>‹#›</a:t>
            </a:fld>
            <a:endParaRPr lang="en-IN" dirty="0"/>
          </a:p>
        </p:txBody>
      </p:sp>
    </p:spTree>
    <p:extLst>
      <p:ext uri="{BB962C8B-B14F-4D97-AF65-F5344CB8AC3E}">
        <p14:creationId xmlns:p14="http://schemas.microsoft.com/office/powerpoint/2010/main" val="1894061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5D1EE9-3807-4668-AD49-145365654F6D}" type="datetime1">
              <a:rPr lang="en-IN" smtClean="0"/>
              <a:t>28-05-2022</a:t>
            </a:fld>
            <a:endParaRPr lang="en-IN"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3E1368-4E3A-442C-8A88-610ADC47BBE7}" type="slidenum">
              <a:rPr lang="en-IN" smtClean="0"/>
              <a:t>‹#›</a:t>
            </a:fld>
            <a:endParaRPr lang="en-IN" dirty="0"/>
          </a:p>
        </p:txBody>
      </p:sp>
    </p:spTree>
    <p:extLst>
      <p:ext uri="{BB962C8B-B14F-4D97-AF65-F5344CB8AC3E}">
        <p14:creationId xmlns:p14="http://schemas.microsoft.com/office/powerpoint/2010/main" val="29881892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28760659"/>
              </p:ext>
            </p:extLst>
          </p:nvPr>
        </p:nvGraphicFramePr>
        <p:xfrm>
          <a:off x="1216058" y="4757095"/>
          <a:ext cx="10108433" cy="1714045"/>
        </p:xfrm>
        <a:graphic>
          <a:graphicData uri="http://schemas.openxmlformats.org/drawingml/2006/table">
            <a:tbl>
              <a:tblPr firstRow="1" bandRow="1">
                <a:tableStyleId>{5C22544A-7EE6-4342-B048-85BDC9FD1C3A}</a:tableStyleId>
              </a:tblPr>
              <a:tblGrid>
                <a:gridCol w="6594463">
                  <a:extLst>
                    <a:ext uri="{9D8B030D-6E8A-4147-A177-3AD203B41FA5}">
                      <a16:colId xmlns:a16="http://schemas.microsoft.com/office/drawing/2014/main" val="3460777885"/>
                    </a:ext>
                  </a:extLst>
                </a:gridCol>
                <a:gridCol w="1925045">
                  <a:extLst>
                    <a:ext uri="{9D8B030D-6E8A-4147-A177-3AD203B41FA5}">
                      <a16:colId xmlns:a16="http://schemas.microsoft.com/office/drawing/2014/main" val="4185503635"/>
                    </a:ext>
                  </a:extLst>
                </a:gridCol>
                <a:gridCol w="1588925">
                  <a:extLst>
                    <a:ext uri="{9D8B030D-6E8A-4147-A177-3AD203B41FA5}">
                      <a16:colId xmlns:a16="http://schemas.microsoft.com/office/drawing/2014/main" val="3942984419"/>
                    </a:ext>
                  </a:extLst>
                </a:gridCol>
              </a:tblGrid>
              <a:tr h="3342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500" dirty="0">
                          <a:solidFill>
                            <a:schemeClr val="tx1"/>
                          </a:solidFill>
                        </a:rPr>
                        <a:t>Guide: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500" dirty="0">
                          <a:solidFill>
                            <a:schemeClr val="tx1"/>
                          </a:solidFill>
                        </a:rPr>
                        <a:t>By</a:t>
                      </a:r>
                      <a:r>
                        <a:rPr lang="en-IN" sz="1500" baseline="0" dirty="0">
                          <a:solidFill>
                            <a:schemeClr val="tx1"/>
                          </a:solidFill>
                        </a:rPr>
                        <a:t> Batch – B2</a:t>
                      </a:r>
                      <a:endParaRPr lang="en-IN" sz="15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IN" sz="12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69415994"/>
                  </a:ext>
                </a:extLst>
              </a:tr>
              <a:tr h="2825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dirty="0">
                          <a:solidFill>
                            <a:schemeClr val="tx1"/>
                          </a:solidFill>
                        </a:rPr>
                        <a:t>Mr. Y. Murali Krishna</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dirty="0">
                          <a:solidFill>
                            <a:schemeClr val="tx1"/>
                          </a:solidFill>
                        </a:rPr>
                        <a:t>R. Mohith Venkata Sai</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baseline="0" dirty="0">
                          <a:solidFill>
                            <a:schemeClr val="tx1"/>
                          </a:solidFill>
                        </a:rPr>
                        <a:t>– 188X1A0479</a:t>
                      </a:r>
                      <a:endParaRPr lang="en-IN" sz="120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29400600"/>
                  </a:ext>
                </a:extLst>
              </a:tr>
              <a:tr h="27432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IN" sz="1200" b="0" dirty="0">
                          <a:solidFill>
                            <a:schemeClr val="tx1"/>
                          </a:solidFill>
                        </a:rPr>
                        <a:t>M.Tech, Associate Professor.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vl="0"/>
                      <a:r>
                        <a:rPr lang="en-IN" sz="1200" b="0" dirty="0">
                          <a:solidFill>
                            <a:schemeClr val="tx1"/>
                          </a:solidFill>
                        </a:rPr>
                        <a:t>T.</a:t>
                      </a:r>
                      <a:r>
                        <a:rPr lang="en-IN" sz="1200" b="0" baseline="0" dirty="0">
                          <a:solidFill>
                            <a:schemeClr val="tx1"/>
                          </a:solidFill>
                        </a:rPr>
                        <a:t> Satya Nandan</a:t>
                      </a:r>
                      <a:endParaRPr lang="en-IN" sz="12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baseline="0" dirty="0">
                          <a:solidFill>
                            <a:schemeClr val="tx1"/>
                          </a:solidFill>
                        </a:rPr>
                        <a:t>– 188X1A0498</a:t>
                      </a:r>
                      <a:endParaRPr lang="en-IN" sz="12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4425247"/>
                  </a:ext>
                </a:extLst>
              </a:tr>
              <a:tr h="274320">
                <a:tc>
                  <a:txBody>
                    <a:bodyPr/>
                    <a:lstStyle/>
                    <a:p>
                      <a:endParaRPr lang="en-IN" sz="12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vl="0"/>
                      <a:r>
                        <a:rPr lang="en-IN" sz="1200" b="0" dirty="0">
                          <a:solidFill>
                            <a:schemeClr val="tx1"/>
                          </a:solidFill>
                        </a:rPr>
                        <a:t>P. Rohitha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1200" b="0" dirty="0">
                          <a:solidFill>
                            <a:schemeClr val="tx1"/>
                          </a:solidFill>
                        </a:rPr>
                        <a:t>– 188X1A0475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20177386"/>
                  </a:ext>
                </a:extLst>
              </a:tr>
              <a:tr h="274320">
                <a:tc>
                  <a:txBody>
                    <a:bodyPr/>
                    <a:lstStyle/>
                    <a:p>
                      <a:endParaRPr lang="en-IN" sz="12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vl="0"/>
                      <a:r>
                        <a:rPr lang="en-IN" sz="1200" b="0" dirty="0">
                          <a:solidFill>
                            <a:schemeClr val="tx1"/>
                          </a:solidFill>
                        </a:rPr>
                        <a:t>B. Pavan Bhargav</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dirty="0">
                          <a:solidFill>
                            <a:schemeClr val="tx1"/>
                          </a:solidFill>
                        </a:rPr>
                        <a:t>– 188X1A0474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72195762"/>
                  </a:ext>
                </a:extLst>
              </a:tr>
              <a:tr h="274320">
                <a:tc>
                  <a:txBody>
                    <a:bodyPr/>
                    <a:lstStyle/>
                    <a:p>
                      <a:endParaRPr lang="en-IN" sz="12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vl="0"/>
                      <a:r>
                        <a:rPr lang="en-IN" sz="1200" b="0" dirty="0">
                          <a:solidFill>
                            <a:schemeClr val="tx1"/>
                          </a:solidFill>
                        </a:rPr>
                        <a:t>Ch. Chiranjeevi</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dirty="0">
                          <a:solidFill>
                            <a:schemeClr val="tx1"/>
                          </a:solidFill>
                        </a:rPr>
                        <a:t>– 188X1A0461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5711188"/>
                  </a:ext>
                </a:extLst>
              </a:tr>
            </a:tbl>
          </a:graphicData>
        </a:graphic>
      </p:graphicFrame>
      <p:sp>
        <p:nvSpPr>
          <p:cNvPr id="6" name="Slide Number Placeholder 1"/>
          <p:cNvSpPr txBox="1">
            <a:spLocks/>
          </p:cNvSpPr>
          <p:nvPr/>
        </p:nvSpPr>
        <p:spPr>
          <a:xfrm>
            <a:off x="11713075" y="6382036"/>
            <a:ext cx="268393" cy="291332"/>
          </a:xfrm>
          <a:prstGeom prst="rect">
            <a:avLst/>
          </a:prstGeom>
          <a:solidFill>
            <a:schemeClr val="tx1"/>
          </a:solidFill>
          <a:effectLst/>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z="1400" smtClean="0">
                <a:solidFill>
                  <a:schemeClr val="bg1"/>
                </a:solidFill>
                <a:latin typeface="Arial Black" panose="020B0A04020102020204" pitchFamily="34" charset="0"/>
              </a:rPr>
              <a:pPr/>
              <a:t>1</a:t>
            </a:fld>
            <a:endParaRPr lang="en-IN" sz="1400" dirty="0">
              <a:solidFill>
                <a:schemeClr val="bg1"/>
              </a:solidFill>
              <a:latin typeface="Arial Black" panose="020B0A04020102020204" pitchFamily="34" charset="0"/>
            </a:endParaRPr>
          </a:p>
        </p:txBody>
      </p:sp>
      <p:sp>
        <p:nvSpPr>
          <p:cNvPr id="2" name="Rectangle 1">
            <a:extLst>
              <a:ext uri="{FF2B5EF4-FFF2-40B4-BE49-F238E27FC236}">
                <a16:creationId xmlns:a16="http://schemas.microsoft.com/office/drawing/2014/main" id="{26C088CF-E90B-CF66-4DA2-14FF83B9B9D0}"/>
              </a:ext>
            </a:extLst>
          </p:cNvPr>
          <p:cNvSpPr/>
          <p:nvPr/>
        </p:nvSpPr>
        <p:spPr>
          <a:xfrm>
            <a:off x="927100" y="1414020"/>
            <a:ext cx="7247636" cy="297887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4000" b="1" dirty="0"/>
              <a:t>A Novel Method of Classification of </a:t>
            </a:r>
            <a:r>
              <a:rPr lang="en-US" sz="4000" b="1" dirty="0">
                <a:solidFill>
                  <a:srgbClr val="FF0000"/>
                </a:solidFill>
              </a:rPr>
              <a:t>Tumor</a:t>
            </a:r>
            <a:r>
              <a:rPr lang="en-US" sz="4000" b="1" dirty="0"/>
              <a:t> using CNN</a:t>
            </a:r>
            <a:endParaRPr lang="en-IN" sz="4000" b="1" dirty="0"/>
          </a:p>
        </p:txBody>
      </p:sp>
      <p:pic>
        <p:nvPicPr>
          <p:cNvPr id="1026" name="Picture 2">
            <a:extLst>
              <a:ext uri="{FF2B5EF4-FFF2-40B4-BE49-F238E27FC236}">
                <a16:creationId xmlns:a16="http://schemas.microsoft.com/office/drawing/2014/main" id="{BE1C4FA4-3FBB-EC20-C59B-A887B1D6D1F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4678"/>
                    </a14:imgEffect>
                  </a14:imgLayer>
                </a14:imgProps>
              </a:ext>
              <a:ext uri="{28A0092B-C50C-407E-A947-70E740481C1C}">
                <a14:useLocalDpi xmlns:a14="http://schemas.microsoft.com/office/drawing/2010/main" val="0"/>
              </a:ext>
            </a:extLst>
          </a:blip>
          <a:srcRect/>
          <a:stretch/>
        </p:blipFill>
        <p:spPr bwMode="auto">
          <a:xfrm>
            <a:off x="8174736" y="1752285"/>
            <a:ext cx="2635106" cy="2174323"/>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DA0CC3C-F606-6621-B660-4FAFE8E57A3E}"/>
              </a:ext>
            </a:extLst>
          </p:cNvPr>
          <p:cNvPicPr>
            <a:picLocks noChangeAspect="1"/>
          </p:cNvPicPr>
          <p:nvPr/>
        </p:nvPicPr>
        <p:blipFill>
          <a:blip r:embed="rId4"/>
          <a:stretch>
            <a:fillRect/>
          </a:stretch>
        </p:blipFill>
        <p:spPr>
          <a:xfrm>
            <a:off x="1819562" y="260335"/>
            <a:ext cx="941926" cy="941926"/>
          </a:xfrm>
          <a:prstGeom prst="rect">
            <a:avLst/>
          </a:prstGeom>
        </p:spPr>
      </p:pic>
      <p:sp>
        <p:nvSpPr>
          <p:cNvPr id="9" name="TextBox 8">
            <a:extLst>
              <a:ext uri="{FF2B5EF4-FFF2-40B4-BE49-F238E27FC236}">
                <a16:creationId xmlns:a16="http://schemas.microsoft.com/office/drawing/2014/main" id="{714FCB95-3DB6-B449-E024-5DA7545BE788}"/>
              </a:ext>
            </a:extLst>
          </p:cNvPr>
          <p:cNvSpPr txBox="1"/>
          <p:nvPr/>
        </p:nvSpPr>
        <p:spPr>
          <a:xfrm>
            <a:off x="2889504" y="386860"/>
            <a:ext cx="6473952" cy="677108"/>
          </a:xfrm>
          <a:prstGeom prst="rect">
            <a:avLst/>
          </a:prstGeom>
          <a:noFill/>
        </p:spPr>
        <p:txBody>
          <a:bodyPr wrap="square" rtlCol="0">
            <a:spAutoFit/>
          </a:bodyPr>
          <a:lstStyle/>
          <a:p>
            <a:pPr algn="ctr"/>
            <a:r>
              <a:rPr lang="en-US" sz="2000" b="1" dirty="0">
                <a:solidFill>
                  <a:srgbClr val="C00000"/>
                </a:solidFill>
              </a:rPr>
              <a:t>KALLAM HARANADHAREDDY INSTITUTE OF TECHNOLOGY</a:t>
            </a:r>
          </a:p>
          <a:p>
            <a:pPr algn="ctr"/>
            <a:r>
              <a:rPr lang="en-IN" dirty="0">
                <a:solidFill>
                  <a:srgbClr val="C00000"/>
                </a:solidFill>
              </a:rPr>
              <a:t>(AUTONOMOUS)</a:t>
            </a:r>
          </a:p>
        </p:txBody>
      </p:sp>
    </p:spTree>
    <p:extLst>
      <p:ext uri="{BB962C8B-B14F-4D97-AF65-F5344CB8AC3E}">
        <p14:creationId xmlns:p14="http://schemas.microsoft.com/office/powerpoint/2010/main" val="1616594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659876" y="900258"/>
            <a:ext cx="8455843" cy="776156"/>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Trebuchet MS" panose="020B0603020202020204"/>
              </a:rPr>
              <a:t>Discrete Wavelet Transformation</a:t>
            </a:r>
            <a:endParaRPr lang="en-IN" sz="4000" b="1" dirty="0">
              <a:solidFill>
                <a:schemeClr val="bg1"/>
              </a:solidFill>
              <a:latin typeface="Arial Rounded MT Bold" panose="020F0704030504030204" pitchFamily="34" charset="0"/>
            </a:endParaRPr>
          </a:p>
        </p:txBody>
      </p:sp>
      <p:sp>
        <p:nvSpPr>
          <p:cNvPr id="5" name="Rectangle 4"/>
          <p:cNvSpPr/>
          <p:nvPr/>
        </p:nvSpPr>
        <p:spPr>
          <a:xfrm>
            <a:off x="659877" y="1743959"/>
            <a:ext cx="5788058" cy="460027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150000"/>
              </a:lnSpc>
              <a:spcBef>
                <a:spcPts val="1000"/>
              </a:spcBef>
              <a:buClr>
                <a:schemeClr val="tx1"/>
              </a:buClr>
              <a:buSzPct val="85000"/>
              <a:buFont typeface="Wingdings" panose="05000000000000000000" pitchFamily="2" charset="2"/>
              <a:buChar char="Ø"/>
            </a:pPr>
            <a:r>
              <a:rPr lang="en-US" sz="1600" dirty="0">
                <a:solidFill>
                  <a:schemeClr val="tx1"/>
                </a:solidFill>
                <a:latin typeface="Trebuchet MS" panose="020B0603020202020204"/>
              </a:rPr>
              <a:t>We are using the Single-level discrete 2-D wavelet transform </a:t>
            </a:r>
            <a:r>
              <a:rPr lang="en-US" sz="1600" dirty="0">
                <a:solidFill>
                  <a:srgbClr val="C00000"/>
                </a:solidFill>
                <a:latin typeface="Trebuchet MS" panose="020B0603020202020204"/>
              </a:rPr>
              <a:t>(dwt2)</a:t>
            </a:r>
            <a:endParaRPr lang="en-IN" sz="1600" dirty="0">
              <a:solidFill>
                <a:srgbClr val="C00000"/>
              </a:solidFill>
              <a:latin typeface="Trebuchet MS" panose="020B0603020202020204"/>
            </a:endParaRPr>
          </a:p>
          <a:p>
            <a:pPr marL="342900" lvl="0" indent="-342900" algn="just">
              <a:lnSpc>
                <a:spcPct val="150000"/>
              </a:lnSpc>
              <a:spcBef>
                <a:spcPts val="1000"/>
              </a:spcBef>
              <a:buClr>
                <a:schemeClr val="tx1"/>
              </a:buClr>
              <a:buSzPct val="85000"/>
              <a:buFont typeface="Wingdings" panose="05000000000000000000" pitchFamily="2" charset="2"/>
              <a:buChar char="Ø"/>
            </a:pPr>
            <a:r>
              <a:rPr lang="en-IN" sz="1600" dirty="0">
                <a:solidFill>
                  <a:schemeClr val="tx1"/>
                </a:solidFill>
                <a:latin typeface="Trebuchet MS" panose="020B0603020202020204"/>
              </a:rPr>
              <a:t>The input image is given to the low pass decomposition and high pass decomposition with an down sampler 2 and for each row it was again taken and gives us four parameters like approximate coefficients matrix cA and detail coefficients like cH, cV and cD (horizontal, vertical and diagonal).</a:t>
            </a:r>
          </a:p>
        </p:txBody>
      </p:sp>
      <p:sp>
        <p:nvSpPr>
          <p:cNvPr id="6" name="Slide Number Placeholder 1"/>
          <p:cNvSpPr txBox="1">
            <a:spLocks/>
          </p:cNvSpPr>
          <p:nvPr/>
        </p:nvSpPr>
        <p:spPr>
          <a:xfrm>
            <a:off x="11532124" y="6274372"/>
            <a:ext cx="402210"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10</a:t>
            </a:fld>
            <a:endParaRPr lang="en-IN" dirty="0">
              <a:solidFill>
                <a:schemeClr val="bg1"/>
              </a:solidFill>
              <a:latin typeface="Arial Black" panose="020B0A04020102020204" pitchFamily="34" charset="0"/>
            </a:endParaRPr>
          </a:p>
        </p:txBody>
      </p:sp>
      <p:pic>
        <p:nvPicPr>
          <p:cNvPr id="2" name="Picture 1">
            <a:extLst>
              <a:ext uri="{FF2B5EF4-FFF2-40B4-BE49-F238E27FC236}">
                <a16:creationId xmlns:a16="http://schemas.microsoft.com/office/drawing/2014/main" id="{9199B958-22B2-2B6F-198D-C8D64F49B9F3}"/>
              </a:ext>
            </a:extLst>
          </p:cNvPr>
          <p:cNvPicPr>
            <a:picLocks noChangeAspect="1"/>
          </p:cNvPicPr>
          <p:nvPr/>
        </p:nvPicPr>
        <p:blipFill>
          <a:blip r:embed="rId2"/>
          <a:stretch>
            <a:fillRect/>
          </a:stretch>
        </p:blipFill>
        <p:spPr>
          <a:xfrm>
            <a:off x="7160785" y="2599015"/>
            <a:ext cx="4462463" cy="2582571"/>
          </a:xfrm>
          <a:prstGeom prst="rect">
            <a:avLst/>
          </a:prstGeom>
        </p:spPr>
      </p:pic>
    </p:spTree>
    <p:extLst>
      <p:ext uri="{BB962C8B-B14F-4D97-AF65-F5344CB8AC3E}">
        <p14:creationId xmlns:p14="http://schemas.microsoft.com/office/powerpoint/2010/main" val="451239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FC7BBD-6153-5EA3-2D60-1918F2F4D5F6}"/>
              </a:ext>
            </a:extLst>
          </p:cNvPr>
          <p:cNvPicPr>
            <a:picLocks noChangeAspect="1"/>
          </p:cNvPicPr>
          <p:nvPr/>
        </p:nvPicPr>
        <p:blipFill rotWithShape="1">
          <a:blip r:embed="rId2">
            <a:extLst>
              <a:ext uri="{28A0092B-C50C-407E-A947-70E740481C1C}">
                <a14:useLocalDpi xmlns:a14="http://schemas.microsoft.com/office/drawing/2010/main" val="0"/>
              </a:ext>
            </a:extLst>
          </a:blip>
          <a:srcRect l="6151" t="7560" r="6151" b="4742"/>
          <a:stretch/>
        </p:blipFill>
        <p:spPr>
          <a:xfrm>
            <a:off x="0" y="0"/>
            <a:ext cx="12192000" cy="6858000"/>
          </a:xfrm>
          <a:prstGeom prst="rect">
            <a:avLst/>
          </a:prstGeom>
        </p:spPr>
      </p:pic>
      <p:sp>
        <p:nvSpPr>
          <p:cNvPr id="6" name="Slide Number Placeholder 1"/>
          <p:cNvSpPr txBox="1">
            <a:spLocks/>
          </p:cNvSpPr>
          <p:nvPr/>
        </p:nvSpPr>
        <p:spPr>
          <a:xfrm>
            <a:off x="11519556" y="6274372"/>
            <a:ext cx="414778"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11</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902660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FC7BBD-6153-5EA3-2D60-1918F2F4D5F6}"/>
              </a:ext>
            </a:extLst>
          </p:cNvPr>
          <p:cNvPicPr>
            <a:picLocks noChangeAspect="1"/>
          </p:cNvPicPr>
          <p:nvPr/>
        </p:nvPicPr>
        <p:blipFill rotWithShape="1">
          <a:blip r:embed="rId2">
            <a:extLst>
              <a:ext uri="{28A0092B-C50C-407E-A947-70E740481C1C}">
                <a14:useLocalDpi xmlns:a14="http://schemas.microsoft.com/office/drawing/2010/main" val="0"/>
              </a:ext>
            </a:extLst>
          </a:blip>
          <a:srcRect l="6022" t="7423" r="6281" b="4880"/>
          <a:stretch/>
        </p:blipFill>
        <p:spPr>
          <a:xfrm>
            <a:off x="0" y="1"/>
            <a:ext cx="12191999" cy="6857999"/>
          </a:xfrm>
          <a:prstGeom prst="rect">
            <a:avLst/>
          </a:prstGeom>
        </p:spPr>
      </p:pic>
      <p:sp>
        <p:nvSpPr>
          <p:cNvPr id="6" name="Slide Number Placeholder 1"/>
          <p:cNvSpPr txBox="1">
            <a:spLocks/>
          </p:cNvSpPr>
          <p:nvPr/>
        </p:nvSpPr>
        <p:spPr>
          <a:xfrm>
            <a:off x="11538408" y="6274372"/>
            <a:ext cx="395925"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12</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650388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FC7BBD-6153-5EA3-2D60-1918F2F4D5F6}"/>
              </a:ext>
            </a:extLst>
          </p:cNvPr>
          <p:cNvPicPr>
            <a:picLocks noChangeAspect="1"/>
          </p:cNvPicPr>
          <p:nvPr/>
        </p:nvPicPr>
        <p:blipFill rotWithShape="1">
          <a:blip r:embed="rId2">
            <a:extLst>
              <a:ext uri="{28A0092B-C50C-407E-A947-70E740481C1C}">
                <a14:useLocalDpi xmlns:a14="http://schemas.microsoft.com/office/drawing/2010/main" val="0"/>
              </a:ext>
            </a:extLst>
          </a:blip>
          <a:srcRect l="5677" t="7560" r="5021" b="4743"/>
          <a:stretch/>
        </p:blipFill>
        <p:spPr>
          <a:xfrm>
            <a:off x="-65988" y="0"/>
            <a:ext cx="12415101" cy="6858000"/>
          </a:xfrm>
          <a:prstGeom prst="rect">
            <a:avLst/>
          </a:prstGeom>
        </p:spPr>
      </p:pic>
      <p:sp>
        <p:nvSpPr>
          <p:cNvPr id="6" name="Slide Number Placeholder 1"/>
          <p:cNvSpPr txBox="1">
            <a:spLocks/>
          </p:cNvSpPr>
          <p:nvPr/>
        </p:nvSpPr>
        <p:spPr>
          <a:xfrm>
            <a:off x="11547836" y="6274372"/>
            <a:ext cx="386498"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13</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434550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197203" y="915592"/>
            <a:ext cx="8321701" cy="77180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i="0" dirty="0">
                <a:solidFill>
                  <a:schemeClr val="bg1"/>
                </a:solidFill>
                <a:effectLst/>
                <a:latin typeface="Arial Rounded MT Bold" panose="020F0704030504030204" pitchFamily="34" charset="0"/>
              </a:rPr>
              <a:t>Principal</a:t>
            </a:r>
            <a:r>
              <a:rPr lang="en-IN" sz="4000" b="1" i="0" dirty="0">
                <a:solidFill>
                  <a:schemeClr val="bg1"/>
                </a:solidFill>
                <a:effectLst/>
                <a:latin typeface="Arial Rounded MT Bold" panose="020F0704030504030204" pitchFamily="34" charset="0"/>
              </a:rPr>
              <a:t> </a:t>
            </a:r>
            <a:r>
              <a:rPr lang="en-IN" sz="4000" i="0" dirty="0">
                <a:solidFill>
                  <a:schemeClr val="bg1"/>
                </a:solidFill>
                <a:effectLst/>
                <a:latin typeface="Arial Rounded MT Bold" panose="020F0704030504030204" pitchFamily="34" charset="0"/>
              </a:rPr>
              <a:t>component</a:t>
            </a:r>
            <a:r>
              <a:rPr lang="en-IN" sz="4000" b="1" i="0" dirty="0">
                <a:solidFill>
                  <a:schemeClr val="bg1"/>
                </a:solidFill>
                <a:effectLst/>
                <a:latin typeface="Arial Rounded MT Bold" panose="020F0704030504030204" pitchFamily="34" charset="0"/>
              </a:rPr>
              <a:t> </a:t>
            </a:r>
            <a:r>
              <a:rPr lang="en-IN" sz="4000" i="0" dirty="0">
                <a:solidFill>
                  <a:schemeClr val="bg1"/>
                </a:solidFill>
                <a:effectLst/>
                <a:latin typeface="Arial Rounded MT Bold" panose="020F0704030504030204" pitchFamily="34" charset="0"/>
              </a:rPr>
              <a:t>analysis</a:t>
            </a:r>
            <a:endParaRPr lang="en-IN" sz="4000" dirty="0">
              <a:solidFill>
                <a:schemeClr val="bg1"/>
              </a:solidFill>
              <a:latin typeface="Arial Rounded MT Bold" panose="020F0704030504030204" pitchFamily="34" charset="0"/>
            </a:endParaRPr>
          </a:p>
        </p:txBody>
      </p:sp>
      <p:sp>
        <p:nvSpPr>
          <p:cNvPr id="5" name="Rectangle 4"/>
          <p:cNvSpPr/>
          <p:nvPr/>
        </p:nvSpPr>
        <p:spPr>
          <a:xfrm>
            <a:off x="1197203" y="2237523"/>
            <a:ext cx="9766453"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150000"/>
              </a:lnSpc>
              <a:spcBef>
                <a:spcPts val="1000"/>
              </a:spcBef>
              <a:buClr>
                <a:schemeClr val="tx1"/>
              </a:buClr>
              <a:buSzPct val="85000"/>
              <a:buFont typeface="Wingdings" panose="05000000000000000000" pitchFamily="2" charset="2"/>
              <a:buChar char="Ø"/>
            </a:pPr>
            <a:r>
              <a:rPr lang="en-US" dirty="0">
                <a:solidFill>
                  <a:schemeClr val="tx1"/>
                </a:solidFill>
              </a:rPr>
              <a:t>The PCA returns a </a:t>
            </a:r>
            <a:r>
              <a:rPr lang="en-IN" b="0" i="0" dirty="0">
                <a:solidFill>
                  <a:srgbClr val="212121"/>
                </a:solidFill>
                <a:effectLst/>
              </a:rPr>
              <a:t>principal component coefficients</a:t>
            </a:r>
          </a:p>
          <a:p>
            <a:pPr marL="342900" lvl="0" indent="-342900" algn="just">
              <a:lnSpc>
                <a:spcPct val="150000"/>
              </a:lnSpc>
              <a:spcBef>
                <a:spcPts val="1000"/>
              </a:spcBef>
              <a:buClr>
                <a:schemeClr val="tx1"/>
              </a:buClr>
              <a:buSzPct val="85000"/>
              <a:buFont typeface="Wingdings" panose="05000000000000000000" pitchFamily="2" charset="2"/>
              <a:buChar char="Ø"/>
            </a:pPr>
            <a:r>
              <a:rPr lang="en-IN" b="0" i="0" dirty="0">
                <a:solidFill>
                  <a:srgbClr val="212121"/>
                </a:solidFill>
                <a:effectLst/>
              </a:rPr>
              <a:t>It gives us an </a:t>
            </a:r>
            <a:r>
              <a:rPr lang="en-IN" dirty="0">
                <a:solidFill>
                  <a:srgbClr val="212121"/>
                </a:solidFill>
              </a:rPr>
              <a:t>coeffient values values based on the given raw data.</a:t>
            </a:r>
          </a:p>
          <a:p>
            <a:pPr marL="342900" lvl="0" indent="-342900" algn="just">
              <a:lnSpc>
                <a:spcPct val="150000"/>
              </a:lnSpc>
              <a:spcBef>
                <a:spcPts val="1000"/>
              </a:spcBef>
              <a:buClr>
                <a:schemeClr val="tx1"/>
              </a:buClr>
              <a:buSzPct val="85000"/>
              <a:buFont typeface="Wingdings" panose="05000000000000000000" pitchFamily="2" charset="2"/>
              <a:buChar char="Ø"/>
            </a:pPr>
            <a:r>
              <a:rPr lang="en-IN" b="0" i="0" dirty="0">
                <a:solidFill>
                  <a:srgbClr val="212121"/>
                </a:solidFill>
                <a:effectLst/>
              </a:rPr>
              <a:t>The raw data is given as </a:t>
            </a:r>
            <a:r>
              <a:rPr lang="en-IN" dirty="0">
                <a:solidFill>
                  <a:srgbClr val="212121"/>
                </a:solidFill>
              </a:rPr>
              <a:t>[cA3,cH3,cV3,cD3].</a:t>
            </a:r>
            <a:endParaRPr lang="en-IN" b="0" i="0" dirty="0">
              <a:solidFill>
                <a:srgbClr val="212121"/>
              </a:solidFill>
              <a:effectLst/>
            </a:endParaRPr>
          </a:p>
          <a:p>
            <a:pPr marL="342900" lvl="0" indent="-342900" algn="just">
              <a:lnSpc>
                <a:spcPct val="250000"/>
              </a:lnSpc>
              <a:spcBef>
                <a:spcPts val="1000"/>
              </a:spcBef>
              <a:buClr>
                <a:schemeClr val="tx1"/>
              </a:buClr>
              <a:buSzPct val="85000"/>
              <a:buFont typeface="Wingdings" panose="05000000000000000000" pitchFamily="2" charset="2"/>
              <a:buChar char="Ø"/>
            </a:pPr>
            <a:endParaRPr lang="en-US" dirty="0">
              <a:solidFill>
                <a:schemeClr val="tx1"/>
              </a:solidFill>
            </a:endParaRP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14</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60891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197203" y="915593"/>
            <a:ext cx="5605933" cy="69758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i="0" dirty="0">
                <a:solidFill>
                  <a:schemeClr val="bg1"/>
                </a:solidFill>
                <a:effectLst/>
                <a:latin typeface="Arial Rounded MT Bold" panose="020F0704030504030204" pitchFamily="34" charset="0"/>
              </a:rPr>
              <a:t>Features</a:t>
            </a:r>
            <a:r>
              <a:rPr lang="en-IN" sz="4000" b="1" i="0" dirty="0">
                <a:solidFill>
                  <a:schemeClr val="bg1"/>
                </a:solidFill>
                <a:effectLst/>
                <a:latin typeface="Arial Rounded MT Bold" panose="020F0704030504030204" pitchFamily="34" charset="0"/>
              </a:rPr>
              <a:t> </a:t>
            </a:r>
            <a:r>
              <a:rPr lang="en-IN" sz="4000" i="0" dirty="0">
                <a:solidFill>
                  <a:schemeClr val="bg1"/>
                </a:solidFill>
                <a:effectLst/>
                <a:latin typeface="Arial Rounded MT Bold" panose="020F0704030504030204" pitchFamily="34" charset="0"/>
              </a:rPr>
              <a:t>extraction</a:t>
            </a:r>
            <a:endParaRPr lang="en-IN" sz="4000" dirty="0">
              <a:solidFill>
                <a:schemeClr val="bg1"/>
              </a:solidFill>
              <a:latin typeface="Arial Rounded MT Bold" panose="020F0704030504030204" pitchFamily="34" charset="0"/>
            </a:endParaRPr>
          </a:p>
        </p:txBody>
      </p:sp>
      <p:sp>
        <p:nvSpPr>
          <p:cNvPr id="5" name="Rectangle 4"/>
          <p:cNvSpPr/>
          <p:nvPr/>
        </p:nvSpPr>
        <p:spPr>
          <a:xfrm>
            <a:off x="1197203" y="2237523"/>
            <a:ext cx="9766453"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indent="-342900" algn="just">
              <a:lnSpc>
                <a:spcPct val="150000"/>
              </a:lnSpc>
              <a:spcBef>
                <a:spcPts val="1000"/>
              </a:spcBef>
              <a:buClr>
                <a:schemeClr val="tx1"/>
              </a:buClr>
              <a:buSzPct val="85000"/>
              <a:buFont typeface="Wingdings" panose="05000000000000000000" pitchFamily="2" charset="2"/>
              <a:buChar char="Ø"/>
            </a:pPr>
            <a:r>
              <a:rPr lang="en-IN" sz="1600" dirty="0">
                <a:solidFill>
                  <a:schemeClr val="tx1"/>
                </a:solidFill>
                <a:latin typeface="Roboto" panose="02000000000000000000" pitchFamily="2" charset="0"/>
              </a:rPr>
              <a:t>G</a:t>
            </a:r>
            <a:r>
              <a:rPr lang="en-IN" sz="1600" b="0" i="0" dirty="0">
                <a:solidFill>
                  <a:schemeClr val="tx1"/>
                </a:solidFill>
                <a:effectLst/>
                <a:latin typeface="Roboto" panose="02000000000000000000" pitchFamily="2" charset="0"/>
              </a:rPr>
              <a:t>ray-level co-occurrence matrix provides us an statistics of </a:t>
            </a:r>
            <a:r>
              <a:rPr lang="en-IN" sz="1600" b="0" i="0" u="none" strike="noStrike" baseline="0" dirty="0">
                <a:solidFill>
                  <a:schemeClr val="tx1"/>
                </a:solidFill>
              </a:rPr>
              <a:t>Contrast, Correlation, Energy and Homogeneity.</a:t>
            </a:r>
          </a:p>
          <a:p>
            <a:pPr marL="342900" indent="-342900" algn="just">
              <a:lnSpc>
                <a:spcPct val="150000"/>
              </a:lnSpc>
              <a:spcBef>
                <a:spcPts val="1000"/>
              </a:spcBef>
              <a:buClr>
                <a:schemeClr val="tx1"/>
              </a:buClr>
              <a:buSzPct val="85000"/>
              <a:buFont typeface="Wingdings" panose="05000000000000000000" pitchFamily="2" charset="2"/>
              <a:buChar char="Ø"/>
            </a:pPr>
            <a:r>
              <a:rPr lang="en-IN" sz="2000" baseline="0" dirty="0">
                <a:solidFill>
                  <a:srgbClr val="FF0000"/>
                </a:solidFill>
              </a:rPr>
              <a:t>Stats=graycoprops(glcm,properties);</a:t>
            </a:r>
          </a:p>
          <a:p>
            <a:pPr marL="342900" indent="-342900" algn="just">
              <a:lnSpc>
                <a:spcPct val="150000"/>
              </a:lnSpc>
              <a:spcBef>
                <a:spcPts val="1000"/>
              </a:spcBef>
              <a:buClr>
                <a:schemeClr val="tx1"/>
              </a:buClr>
              <a:buSzPct val="85000"/>
              <a:buFont typeface="Wingdings" panose="05000000000000000000" pitchFamily="2" charset="2"/>
              <a:buChar char="Ø"/>
            </a:pPr>
            <a:r>
              <a:rPr lang="en-IN" sz="1600" b="0" i="0" strike="noStrike" dirty="0">
                <a:solidFill>
                  <a:schemeClr val="tx1"/>
                </a:solidFill>
              </a:rPr>
              <a:t>Glcm is taken gray level co matrix it can be obtained by </a:t>
            </a:r>
            <a:r>
              <a:rPr lang="en-IN" sz="1600" b="0" i="0" u="none" strike="noStrike" baseline="0" dirty="0">
                <a:solidFill>
                  <a:srgbClr val="000000"/>
                </a:solidFill>
              </a:rPr>
              <a:t>graycomatrix.</a:t>
            </a:r>
          </a:p>
          <a:p>
            <a:pPr marL="342900" indent="-342900" algn="just">
              <a:lnSpc>
                <a:spcPct val="250000"/>
              </a:lnSpc>
              <a:spcBef>
                <a:spcPts val="1000"/>
              </a:spcBef>
              <a:buClr>
                <a:schemeClr val="tx1"/>
              </a:buClr>
              <a:buSzPct val="85000"/>
              <a:buFont typeface="Wingdings" panose="05000000000000000000" pitchFamily="2" charset="2"/>
              <a:buChar char="Ø"/>
            </a:pPr>
            <a:endParaRPr lang="en-IN" sz="1600" b="0" i="0" strike="noStrike" baseline="0" dirty="0">
              <a:solidFill>
                <a:schemeClr val="tx1"/>
              </a:solidFill>
            </a:endParaRPr>
          </a:p>
          <a:p>
            <a:pPr marL="342900" lvl="0" indent="-342900" algn="just">
              <a:lnSpc>
                <a:spcPct val="250000"/>
              </a:lnSpc>
              <a:spcBef>
                <a:spcPts val="1000"/>
              </a:spcBef>
              <a:buClr>
                <a:schemeClr val="tx1"/>
              </a:buClr>
              <a:buSzPct val="85000"/>
              <a:buFont typeface="Wingdings" panose="05000000000000000000" pitchFamily="2" charset="2"/>
              <a:buChar char="Ø"/>
            </a:pPr>
            <a:endParaRPr lang="en-US" sz="1600" dirty="0">
              <a:solidFill>
                <a:schemeClr val="tx1"/>
              </a:solidFill>
            </a:endParaRP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15</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638006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A7B34-4D98-2A5F-4FA8-E42E987296C1}"/>
              </a:ext>
            </a:extLst>
          </p:cNvPr>
          <p:cNvPicPr>
            <a:picLocks noChangeAspect="1"/>
          </p:cNvPicPr>
          <p:nvPr/>
        </p:nvPicPr>
        <p:blipFill rotWithShape="1">
          <a:blip r:embed="rId2">
            <a:extLst>
              <a:ext uri="{28A0092B-C50C-407E-A947-70E740481C1C}">
                <a14:useLocalDpi xmlns:a14="http://schemas.microsoft.com/office/drawing/2010/main" val="0"/>
              </a:ext>
            </a:extLst>
          </a:blip>
          <a:srcRect t="1924" b="4605"/>
          <a:stretch/>
        </p:blipFill>
        <p:spPr>
          <a:xfrm>
            <a:off x="0" y="0"/>
            <a:ext cx="12192000" cy="6858000"/>
          </a:xfrm>
          <a:prstGeom prst="rect">
            <a:avLst/>
          </a:prstGeom>
        </p:spPr>
      </p:pic>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16</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581109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197203" y="915593"/>
            <a:ext cx="4600093" cy="69758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i="0" dirty="0">
                <a:solidFill>
                  <a:schemeClr val="bg1"/>
                </a:solidFill>
                <a:effectLst/>
                <a:latin typeface="Arial Rounded MT Bold" panose="020F0704030504030204" pitchFamily="34" charset="0"/>
              </a:rPr>
              <a:t>Classification</a:t>
            </a:r>
            <a:endParaRPr lang="en-IN" sz="4000" dirty="0">
              <a:solidFill>
                <a:schemeClr val="bg1"/>
              </a:solidFill>
              <a:latin typeface="Arial Rounded MT Bold" panose="020F0704030504030204" pitchFamily="34" charset="0"/>
            </a:endParaRPr>
          </a:p>
        </p:txBody>
      </p:sp>
      <p:sp>
        <p:nvSpPr>
          <p:cNvPr id="5" name="Rectangle 4"/>
          <p:cNvSpPr/>
          <p:nvPr/>
        </p:nvSpPr>
        <p:spPr>
          <a:xfrm>
            <a:off x="1197203" y="2237523"/>
            <a:ext cx="9565285" cy="293798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indent="-342900" algn="just">
              <a:lnSpc>
                <a:spcPct val="150000"/>
              </a:lnSpc>
              <a:spcBef>
                <a:spcPts val="1000"/>
              </a:spcBef>
              <a:buClr>
                <a:schemeClr val="tx1"/>
              </a:buClr>
              <a:buSzPct val="85000"/>
              <a:buFont typeface="Wingdings" panose="05000000000000000000" pitchFamily="2" charset="2"/>
              <a:buChar char="Ø"/>
            </a:pPr>
            <a:r>
              <a:rPr lang="en-IN" sz="1600" b="0" i="0" strike="noStrike" baseline="0" dirty="0">
                <a:solidFill>
                  <a:schemeClr val="tx1"/>
                </a:solidFill>
                <a:latin typeface="Roboto" panose="02000000000000000000" pitchFamily="2" charset="0"/>
              </a:rPr>
              <a:t>The extracted features </a:t>
            </a:r>
            <a:r>
              <a:rPr lang="en-IN" sz="1600" dirty="0">
                <a:solidFill>
                  <a:schemeClr val="tx1"/>
                </a:solidFill>
                <a:latin typeface="Roboto" panose="02000000000000000000" pitchFamily="2" charset="0"/>
              </a:rPr>
              <a:t>are passed to the Support Vectors Machines and based the trained data the machine classifies the tumor is </a:t>
            </a:r>
            <a:r>
              <a:rPr lang="en-IN" sz="1600" dirty="0">
                <a:solidFill>
                  <a:srgbClr val="FF0000"/>
                </a:solidFill>
                <a:latin typeface="Roboto" panose="02000000000000000000" pitchFamily="2" charset="0"/>
              </a:rPr>
              <a:t>benign </a:t>
            </a:r>
            <a:r>
              <a:rPr lang="en-IN" sz="1600" dirty="0">
                <a:solidFill>
                  <a:schemeClr val="tx1"/>
                </a:solidFill>
                <a:latin typeface="Roboto" panose="02000000000000000000" pitchFamily="2" charset="0"/>
              </a:rPr>
              <a:t>or</a:t>
            </a:r>
            <a:r>
              <a:rPr lang="en-IN" sz="1600" dirty="0">
                <a:solidFill>
                  <a:srgbClr val="FF0000"/>
                </a:solidFill>
                <a:latin typeface="Roboto" panose="02000000000000000000" pitchFamily="2" charset="0"/>
              </a:rPr>
              <a:t> malignant</a:t>
            </a:r>
            <a:r>
              <a:rPr lang="en-IN" sz="1600" dirty="0">
                <a:solidFill>
                  <a:schemeClr val="tx1"/>
                </a:solidFill>
                <a:latin typeface="Roboto" panose="02000000000000000000" pitchFamily="2" charset="0"/>
              </a:rPr>
              <a:t>.</a:t>
            </a:r>
            <a:endParaRPr lang="en-IN" sz="1600" b="0" i="0" strike="noStrike" baseline="0" dirty="0">
              <a:solidFill>
                <a:schemeClr val="tx1"/>
              </a:solidFill>
            </a:endParaRPr>
          </a:p>
          <a:p>
            <a:pPr marL="342900" lvl="0" indent="-342900" algn="just">
              <a:lnSpc>
                <a:spcPct val="250000"/>
              </a:lnSpc>
              <a:spcBef>
                <a:spcPts val="1000"/>
              </a:spcBef>
              <a:buClr>
                <a:schemeClr val="tx1"/>
              </a:buClr>
              <a:buSzPct val="85000"/>
              <a:buFont typeface="Wingdings" panose="05000000000000000000" pitchFamily="2" charset="2"/>
              <a:buChar char="Ø"/>
            </a:pPr>
            <a:endParaRPr lang="en-US" sz="1600" dirty="0">
              <a:solidFill>
                <a:schemeClr val="tx1"/>
              </a:solidFill>
            </a:endParaRP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17</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366562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197203" y="915592"/>
            <a:ext cx="6904381" cy="766903"/>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i="0" dirty="0">
                <a:solidFill>
                  <a:schemeClr val="bg1"/>
                </a:solidFill>
                <a:effectLst/>
                <a:latin typeface="Arial Rounded MT Bold" panose="020F0704030504030204" pitchFamily="34" charset="0"/>
              </a:rPr>
              <a:t>Displaying</a:t>
            </a:r>
            <a:r>
              <a:rPr lang="en-IN" sz="4000" b="1" i="0" dirty="0">
                <a:solidFill>
                  <a:schemeClr val="bg1"/>
                </a:solidFill>
                <a:effectLst/>
                <a:latin typeface="Arial Rounded MT Bold" panose="020F0704030504030204" pitchFamily="34" charset="0"/>
              </a:rPr>
              <a:t> </a:t>
            </a:r>
            <a:r>
              <a:rPr lang="en-IN" sz="4000" i="0" dirty="0">
                <a:solidFill>
                  <a:schemeClr val="bg1"/>
                </a:solidFill>
                <a:effectLst/>
                <a:latin typeface="Arial Rounded MT Bold" panose="020F0704030504030204" pitchFamily="34" charset="0"/>
              </a:rPr>
              <a:t>Tumor</a:t>
            </a:r>
            <a:r>
              <a:rPr lang="en-IN" sz="4000" b="1" i="0" dirty="0">
                <a:solidFill>
                  <a:schemeClr val="bg1"/>
                </a:solidFill>
                <a:effectLst/>
                <a:latin typeface="Arial Rounded MT Bold" panose="020F0704030504030204" pitchFamily="34" charset="0"/>
              </a:rPr>
              <a:t> </a:t>
            </a:r>
            <a:r>
              <a:rPr lang="en-IN" sz="4000" i="0" dirty="0">
                <a:solidFill>
                  <a:schemeClr val="bg1"/>
                </a:solidFill>
                <a:effectLst/>
                <a:latin typeface="Arial Rounded MT Bold" panose="020F0704030504030204" pitchFamily="34" charset="0"/>
              </a:rPr>
              <a:t>Shape</a:t>
            </a:r>
            <a:r>
              <a:rPr lang="en-IN" sz="4000" b="1" i="0" dirty="0">
                <a:solidFill>
                  <a:schemeClr val="bg1"/>
                </a:solidFill>
                <a:effectLst/>
                <a:latin typeface="Arial Rounded MT Bold" panose="020F0704030504030204" pitchFamily="34" charset="0"/>
              </a:rPr>
              <a:t> </a:t>
            </a:r>
            <a:endParaRPr lang="en-IN" sz="4000" b="1" dirty="0">
              <a:solidFill>
                <a:schemeClr val="bg1"/>
              </a:solidFill>
              <a:latin typeface="Arial Rounded MT Bold" panose="020F0704030504030204" pitchFamily="34" charset="0"/>
            </a:endParaRPr>
          </a:p>
        </p:txBody>
      </p:sp>
      <p:sp>
        <p:nvSpPr>
          <p:cNvPr id="5" name="Rectangle 4"/>
          <p:cNvSpPr/>
          <p:nvPr/>
        </p:nvSpPr>
        <p:spPr>
          <a:xfrm>
            <a:off x="1197203" y="2237523"/>
            <a:ext cx="5130445" cy="293798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indent="-342900" algn="just">
              <a:lnSpc>
                <a:spcPct val="150000"/>
              </a:lnSpc>
              <a:spcBef>
                <a:spcPts val="1000"/>
              </a:spcBef>
              <a:buClr>
                <a:schemeClr val="tx1"/>
              </a:buClr>
              <a:buSzPct val="85000"/>
              <a:buFont typeface="Wingdings" panose="05000000000000000000" pitchFamily="2" charset="2"/>
              <a:buChar char="Ø"/>
            </a:pPr>
            <a:r>
              <a:rPr lang="en-IN" sz="1600" b="0" i="0" strike="noStrike" baseline="0" dirty="0">
                <a:solidFill>
                  <a:schemeClr val="tx1"/>
                </a:solidFill>
                <a:latin typeface="Roboto" panose="02000000000000000000" pitchFamily="2" charset="0"/>
              </a:rPr>
              <a:t>The tumor is extracted from the input MRI scan image by using the Thresholding Segmentation.</a:t>
            </a:r>
          </a:p>
          <a:p>
            <a:pPr marL="342900" indent="-342900" algn="just">
              <a:lnSpc>
                <a:spcPct val="150000"/>
              </a:lnSpc>
              <a:spcBef>
                <a:spcPts val="1000"/>
              </a:spcBef>
              <a:buClr>
                <a:schemeClr val="tx1"/>
              </a:buClr>
              <a:buSzPct val="85000"/>
              <a:buFont typeface="Wingdings" panose="05000000000000000000" pitchFamily="2" charset="2"/>
              <a:buChar char="Ø"/>
            </a:pPr>
            <a:r>
              <a:rPr lang="en-IN" sz="1600" dirty="0">
                <a:solidFill>
                  <a:schemeClr val="tx1"/>
                </a:solidFill>
                <a:latin typeface="Roboto" panose="02000000000000000000" pitchFamily="2" charset="0"/>
              </a:rPr>
              <a:t>The technique we are using is Otsu’s Method.</a:t>
            </a:r>
            <a:endParaRPr lang="en-US" sz="1600" dirty="0">
              <a:solidFill>
                <a:schemeClr val="tx1"/>
              </a:solidFill>
            </a:endParaRP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18</a:t>
            </a:fld>
            <a:endParaRPr lang="en-IN" dirty="0">
              <a:solidFill>
                <a:schemeClr val="bg1"/>
              </a:solidFill>
              <a:latin typeface="Arial Black" panose="020B0A04020102020204" pitchFamily="34" charset="0"/>
            </a:endParaRPr>
          </a:p>
        </p:txBody>
      </p:sp>
      <p:pic>
        <p:nvPicPr>
          <p:cNvPr id="4" name="Picture 3">
            <a:extLst>
              <a:ext uri="{FF2B5EF4-FFF2-40B4-BE49-F238E27FC236}">
                <a16:creationId xmlns:a16="http://schemas.microsoft.com/office/drawing/2014/main" id="{42DA7364-917C-620D-B768-6DB2FBD8E623}"/>
              </a:ext>
            </a:extLst>
          </p:cNvPr>
          <p:cNvPicPr>
            <a:picLocks noChangeAspect="1"/>
          </p:cNvPicPr>
          <p:nvPr/>
        </p:nvPicPr>
        <p:blipFill>
          <a:blip r:embed="rId2"/>
          <a:stretch>
            <a:fillRect/>
          </a:stretch>
        </p:blipFill>
        <p:spPr>
          <a:xfrm>
            <a:off x="6814186" y="2850810"/>
            <a:ext cx="1902325" cy="1888975"/>
          </a:xfrm>
          <a:prstGeom prst="rect">
            <a:avLst/>
          </a:prstGeom>
        </p:spPr>
      </p:pic>
      <p:pic>
        <p:nvPicPr>
          <p:cNvPr id="8" name="Picture 7">
            <a:extLst>
              <a:ext uri="{FF2B5EF4-FFF2-40B4-BE49-F238E27FC236}">
                <a16:creationId xmlns:a16="http://schemas.microsoft.com/office/drawing/2014/main" id="{39BE63B9-5DEB-0200-25E9-E9502CC65190}"/>
              </a:ext>
            </a:extLst>
          </p:cNvPr>
          <p:cNvPicPr>
            <a:picLocks noChangeAspect="1"/>
          </p:cNvPicPr>
          <p:nvPr/>
        </p:nvPicPr>
        <p:blipFill>
          <a:blip r:embed="rId3"/>
          <a:stretch>
            <a:fillRect/>
          </a:stretch>
        </p:blipFill>
        <p:spPr>
          <a:xfrm>
            <a:off x="9411082" y="2850810"/>
            <a:ext cx="1875719" cy="1888975"/>
          </a:xfrm>
          <a:prstGeom prst="rect">
            <a:avLst/>
          </a:prstGeom>
        </p:spPr>
      </p:pic>
    </p:spTree>
    <p:extLst>
      <p:ext uri="{BB962C8B-B14F-4D97-AF65-F5344CB8AC3E}">
        <p14:creationId xmlns:p14="http://schemas.microsoft.com/office/powerpoint/2010/main" val="973600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197203" y="915593"/>
            <a:ext cx="4819549" cy="69758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i="0" dirty="0">
                <a:solidFill>
                  <a:schemeClr val="bg1"/>
                </a:solidFill>
                <a:effectLst/>
                <a:latin typeface="Arial Rounded MT Bold" panose="020F0704030504030204" pitchFamily="34" charset="0"/>
              </a:rPr>
              <a:t>Otsu’s Method </a:t>
            </a:r>
            <a:endParaRPr lang="en-IN" sz="4000" dirty="0">
              <a:solidFill>
                <a:schemeClr val="bg1"/>
              </a:solidFill>
              <a:latin typeface="Arial Rounded MT Bold" panose="020F0704030504030204" pitchFamily="34" charset="0"/>
            </a:endParaRPr>
          </a:p>
        </p:txBody>
      </p:sp>
      <p:sp>
        <p:nvSpPr>
          <p:cNvPr id="5" name="Rectangle 4"/>
          <p:cNvSpPr/>
          <p:nvPr/>
        </p:nvSpPr>
        <p:spPr>
          <a:xfrm>
            <a:off x="1197203" y="2237523"/>
            <a:ext cx="5130445" cy="293798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indent="-342900" algn="just">
              <a:lnSpc>
                <a:spcPct val="150000"/>
              </a:lnSpc>
              <a:spcBef>
                <a:spcPts val="1000"/>
              </a:spcBef>
              <a:buClr>
                <a:schemeClr val="tx1"/>
              </a:buClr>
              <a:buSzPct val="85000"/>
              <a:buFont typeface="Wingdings" panose="05000000000000000000" pitchFamily="2" charset="2"/>
              <a:buChar char="Ø"/>
            </a:pPr>
            <a:r>
              <a:rPr lang="en-IN" sz="1600" dirty="0">
                <a:solidFill>
                  <a:schemeClr val="tx1"/>
                </a:solidFill>
                <a:latin typeface="Roboto" panose="02000000000000000000" pitchFamily="2" charset="0"/>
              </a:rPr>
              <a:t>Considering the threshold level and binarizing the image.</a:t>
            </a:r>
            <a:endParaRPr lang="en-US" sz="1600" dirty="0">
              <a:solidFill>
                <a:schemeClr val="tx1"/>
              </a:solidFill>
            </a:endParaRP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19</a:t>
            </a:fld>
            <a:endParaRPr lang="en-IN" dirty="0">
              <a:solidFill>
                <a:schemeClr val="bg1"/>
              </a:solidFill>
              <a:latin typeface="Arial Black" panose="020B0A04020102020204" pitchFamily="34" charset="0"/>
            </a:endParaRPr>
          </a:p>
        </p:txBody>
      </p:sp>
      <p:pic>
        <p:nvPicPr>
          <p:cNvPr id="4" name="Picture 3">
            <a:extLst>
              <a:ext uri="{FF2B5EF4-FFF2-40B4-BE49-F238E27FC236}">
                <a16:creationId xmlns:a16="http://schemas.microsoft.com/office/drawing/2014/main" id="{42DA7364-917C-620D-B768-6DB2FBD8E623}"/>
              </a:ext>
            </a:extLst>
          </p:cNvPr>
          <p:cNvPicPr>
            <a:picLocks noChangeAspect="1"/>
          </p:cNvPicPr>
          <p:nvPr/>
        </p:nvPicPr>
        <p:blipFill rotWithShape="1">
          <a:blip r:embed="rId2">
            <a:extLst>
              <a:ext uri="{28A0092B-C50C-407E-A947-70E740481C1C}">
                <a14:useLocalDpi xmlns:a14="http://schemas.microsoft.com/office/drawing/2010/main" val="0"/>
              </a:ext>
            </a:extLst>
          </a:blip>
          <a:srcRect l="11427" t="8170" r="12273" b="19356"/>
          <a:stretch/>
        </p:blipFill>
        <p:spPr>
          <a:xfrm>
            <a:off x="6839712" y="2606675"/>
            <a:ext cx="4828714" cy="1993392"/>
          </a:xfrm>
          <a:prstGeom prst="rect">
            <a:avLst/>
          </a:prstGeom>
        </p:spPr>
      </p:pic>
    </p:spTree>
    <p:extLst>
      <p:ext uri="{BB962C8B-B14F-4D97-AF65-F5344CB8AC3E}">
        <p14:creationId xmlns:p14="http://schemas.microsoft.com/office/powerpoint/2010/main" val="1731506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3000" r="-23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a:latin typeface="Arial Black" panose="020B0A04020102020204" pitchFamily="34" charset="0"/>
              </a:rPr>
              <a:t>Contents</a:t>
            </a:r>
            <a:endParaRPr lang="en-IN" sz="5400" dirty="0">
              <a:latin typeface="Arial Black" panose="020B0A04020102020204" pitchFamily="34" charset="0"/>
            </a:endParaRPr>
          </a:p>
        </p:txBody>
      </p:sp>
      <p:sp>
        <p:nvSpPr>
          <p:cNvPr id="5" name="Content Placeholder 4"/>
          <p:cNvSpPr>
            <a:spLocks noGrp="1"/>
          </p:cNvSpPr>
          <p:nvPr>
            <p:ph idx="1"/>
          </p:nvPr>
        </p:nvSpPr>
        <p:spPr>
          <a:xfrm>
            <a:off x="1036948" y="1825625"/>
            <a:ext cx="10316852" cy="4351338"/>
          </a:xfrm>
        </p:spPr>
        <p:txBody>
          <a:bodyPr>
            <a:noAutofit/>
          </a:bodyPr>
          <a:lstStyle/>
          <a:p>
            <a:pPr>
              <a:buFont typeface="Wingdings" panose="05000000000000000000" pitchFamily="2" charset="2"/>
              <a:buChar char="Ø"/>
            </a:pPr>
            <a:r>
              <a:rPr lang="en-IN" dirty="0"/>
              <a:t> Abstract</a:t>
            </a:r>
          </a:p>
          <a:p>
            <a:pPr>
              <a:buFont typeface="Wingdings" panose="05000000000000000000" pitchFamily="2" charset="2"/>
              <a:buChar char="Ø"/>
            </a:pPr>
            <a:r>
              <a:rPr lang="en-IN" dirty="0"/>
              <a:t> Introduction</a:t>
            </a:r>
          </a:p>
          <a:p>
            <a:pPr>
              <a:buFont typeface="Wingdings" panose="05000000000000000000" pitchFamily="2" charset="2"/>
              <a:buChar char="Ø"/>
            </a:pPr>
            <a:r>
              <a:rPr lang="en-IN" dirty="0"/>
              <a:t> Brain Tumor</a:t>
            </a:r>
          </a:p>
          <a:p>
            <a:pPr>
              <a:buFont typeface="Wingdings" panose="05000000000000000000" pitchFamily="2" charset="2"/>
              <a:buChar char="Ø"/>
            </a:pPr>
            <a:r>
              <a:rPr lang="en-IN" dirty="0"/>
              <a:t> Existing System</a:t>
            </a:r>
          </a:p>
          <a:p>
            <a:pPr>
              <a:buFont typeface="Wingdings" panose="05000000000000000000" pitchFamily="2" charset="2"/>
              <a:buChar char="Ø"/>
            </a:pPr>
            <a:r>
              <a:rPr lang="en-IN" dirty="0"/>
              <a:t> Proposed System</a:t>
            </a:r>
          </a:p>
          <a:p>
            <a:pPr>
              <a:buFont typeface="Wingdings" panose="05000000000000000000" pitchFamily="2" charset="2"/>
              <a:buChar char="Ø"/>
            </a:pPr>
            <a:r>
              <a:rPr lang="en-IN" dirty="0"/>
              <a:t> Expected Results</a:t>
            </a:r>
          </a:p>
          <a:p>
            <a:pPr>
              <a:buFont typeface="Wingdings" panose="05000000000000000000" pitchFamily="2" charset="2"/>
              <a:buChar char="Ø"/>
            </a:pPr>
            <a:r>
              <a:rPr lang="en-IN" dirty="0"/>
              <a:t> References</a:t>
            </a:r>
          </a:p>
        </p:txBody>
      </p:sp>
      <p:sp>
        <p:nvSpPr>
          <p:cNvPr id="6" name="Slide Number Placeholder 1"/>
          <p:cNvSpPr txBox="1">
            <a:spLocks/>
          </p:cNvSpPr>
          <p:nvPr/>
        </p:nvSpPr>
        <p:spPr>
          <a:xfrm>
            <a:off x="11604395" y="6312079"/>
            <a:ext cx="311085" cy="365125"/>
          </a:xfrm>
          <a:prstGeom prst="rect">
            <a:avLst/>
          </a:prstGeom>
          <a:solidFill>
            <a:schemeClr val="bg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tx1"/>
                </a:solidFill>
                <a:latin typeface="Arial Black" panose="020B0A04020102020204" pitchFamily="34" charset="0"/>
              </a:rPr>
              <a:pPr/>
              <a:t>2</a:t>
            </a:fld>
            <a:endParaRPr lang="en-IN"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3724890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657" y="1390748"/>
            <a:ext cx="8932685" cy="4680354"/>
          </a:xfrm>
          <a:prstGeom prst="rect">
            <a:avLst/>
          </a:prstGeom>
          <a:effectLst>
            <a:outerShdw blurRad="266700" dist="139700" dir="4800000" sx="102000" sy="102000" algn="tl" rotWithShape="0">
              <a:schemeClr val="tx2">
                <a:lumMod val="50000"/>
                <a:alpha val="60000"/>
              </a:schemeClr>
            </a:outerShdw>
            <a:softEdge rad="12700"/>
          </a:effectLst>
        </p:spPr>
      </p:pic>
      <p:sp>
        <p:nvSpPr>
          <p:cNvPr id="8" name="Slide Number Placeholder 1"/>
          <p:cNvSpPr txBox="1">
            <a:spLocks/>
          </p:cNvSpPr>
          <p:nvPr/>
        </p:nvSpPr>
        <p:spPr>
          <a:xfrm>
            <a:off x="11541212" y="6293226"/>
            <a:ext cx="39312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20</a:t>
            </a:fld>
            <a:endParaRPr lang="en-IN" dirty="0">
              <a:solidFill>
                <a:schemeClr val="bg1"/>
              </a:solidFill>
              <a:latin typeface="Arial Black" panose="020B0A04020102020204" pitchFamily="34" charset="0"/>
            </a:endParaRPr>
          </a:p>
        </p:txBody>
      </p:sp>
      <p:sp>
        <p:nvSpPr>
          <p:cNvPr id="6" name="Rounded Rectangle 6">
            <a:extLst>
              <a:ext uri="{FF2B5EF4-FFF2-40B4-BE49-F238E27FC236}">
                <a16:creationId xmlns:a16="http://schemas.microsoft.com/office/drawing/2014/main" id="{FF0D40EF-A2F0-6A10-ACE4-FC2FB90968F9}"/>
              </a:ext>
            </a:extLst>
          </p:cNvPr>
          <p:cNvSpPr/>
          <p:nvPr/>
        </p:nvSpPr>
        <p:spPr>
          <a:xfrm>
            <a:off x="683079" y="279088"/>
            <a:ext cx="6387024" cy="776715"/>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4000" dirty="0">
                <a:solidFill>
                  <a:schemeClr val="tx1"/>
                </a:solidFill>
                <a:latin typeface="Arial Rounded MT Bold" panose="020F0704030504030204" pitchFamily="34" charset="0"/>
              </a:rPr>
              <a:t>Existing System Result</a:t>
            </a:r>
            <a:endParaRPr lang="en-IN" sz="4000" dirty="0">
              <a:solidFill>
                <a:schemeClr val="tx1"/>
              </a:solidFill>
              <a:latin typeface="Arial Rounded MT Bold" panose="020F0704030504030204" pitchFamily="34" charset="0"/>
            </a:endParaRPr>
          </a:p>
        </p:txBody>
      </p:sp>
    </p:spTree>
    <p:extLst>
      <p:ext uri="{BB962C8B-B14F-4D97-AF65-F5344CB8AC3E}">
        <p14:creationId xmlns:p14="http://schemas.microsoft.com/office/powerpoint/2010/main" val="2489618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444140" y="6227238"/>
            <a:ext cx="395925" cy="365125"/>
          </a:xfrm>
          <a:solidFill>
            <a:schemeClr val="tx1"/>
          </a:solidFill>
        </p:spPr>
        <p:txBody>
          <a:bodyPr/>
          <a:lstStyle/>
          <a:p>
            <a:fld id="{CB3E1368-4E3A-442C-8A88-610ADC47BBE7}" type="slidenum">
              <a:rPr lang="en-IN" smtClean="0">
                <a:solidFill>
                  <a:schemeClr val="bg1"/>
                </a:solidFill>
                <a:latin typeface="Arial Black" panose="020B0A04020102020204" pitchFamily="34" charset="0"/>
              </a:rPr>
              <a:t>21</a:t>
            </a:fld>
            <a:endParaRPr lang="en-IN" dirty="0">
              <a:solidFill>
                <a:schemeClr val="bg1"/>
              </a:solidFill>
              <a:latin typeface="Arial Black" panose="020B0A04020102020204" pitchFamily="34" charset="0"/>
            </a:endParaRPr>
          </a:p>
        </p:txBody>
      </p:sp>
      <p:sp>
        <p:nvSpPr>
          <p:cNvPr id="3" name="Rectangle 2"/>
          <p:cNvSpPr/>
          <p:nvPr/>
        </p:nvSpPr>
        <p:spPr>
          <a:xfrm>
            <a:off x="899474" y="641023"/>
            <a:ext cx="10454326" cy="55052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6" name="Rounded Rectangle 5"/>
          <p:cNvSpPr/>
          <p:nvPr/>
        </p:nvSpPr>
        <p:spPr>
          <a:xfrm>
            <a:off x="1197204" y="914796"/>
            <a:ext cx="5547947" cy="82647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Proposed System</a:t>
            </a:r>
            <a:endParaRPr lang="en-IN" sz="4000" dirty="0">
              <a:latin typeface="Arial Rounded MT Bold" panose="020F0704030504030204" pitchFamily="34" charset="0"/>
            </a:endParaRPr>
          </a:p>
        </p:txBody>
      </p:sp>
      <p:sp>
        <p:nvSpPr>
          <p:cNvPr id="7" name="Rectangle 6"/>
          <p:cNvSpPr/>
          <p:nvPr/>
        </p:nvSpPr>
        <p:spPr>
          <a:xfrm>
            <a:off x="1197203" y="2237523"/>
            <a:ext cx="9737889"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250000"/>
              </a:lnSpc>
              <a:spcBef>
                <a:spcPts val="1000"/>
              </a:spcBef>
              <a:buClr>
                <a:schemeClr val="tx1"/>
              </a:buClr>
              <a:buSzPct val="85000"/>
              <a:buFont typeface="Wingdings" panose="05000000000000000000" pitchFamily="2" charset="2"/>
              <a:buChar char="Ø"/>
            </a:pPr>
            <a:r>
              <a:rPr lang="en-IN" sz="2000" dirty="0">
                <a:solidFill>
                  <a:schemeClr val="tx1"/>
                </a:solidFill>
                <a:latin typeface="Trebuchet MS" panose="020B0603020202020204"/>
              </a:rPr>
              <a:t>We are using input as MRI scan images.</a:t>
            </a:r>
          </a:p>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a:rPr>
              <a:t>Providing the tumor type.</a:t>
            </a:r>
          </a:p>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a:rPr>
              <a:t>And also highlighting the tumor.</a:t>
            </a:r>
            <a:endParaRPr lang="en-IN" sz="2000" dirty="0">
              <a:solidFill>
                <a:schemeClr val="tx1"/>
              </a:solidFill>
              <a:latin typeface="Trebuchet MS" panose="020B0603020202020204"/>
            </a:endParaRPr>
          </a:p>
          <a:p>
            <a:pPr algn="ct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34549" y="1495088"/>
            <a:ext cx="1981051" cy="1981051"/>
          </a:xfrm>
          <a:prstGeom prst="rect">
            <a:avLst/>
          </a:prstGeom>
          <a:effectLst>
            <a:glow>
              <a:srgbClr val="BA9EC7"/>
            </a:glow>
            <a:outerShdw blurRad="266700" dist="228600" dir="2280000" sx="106000" sy="106000" algn="tl" rotWithShape="0">
              <a:prstClr val="black">
                <a:alpha val="59000"/>
              </a:prstClr>
            </a:outerShdw>
            <a:softEdge rad="3175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0127" y="4107650"/>
            <a:ext cx="2894965" cy="1929977"/>
          </a:xfrm>
          <a:prstGeom prst="rect">
            <a:avLst/>
          </a:prstGeom>
          <a:effectLst>
            <a:outerShdw blurRad="152400" dist="101600" dir="3000000" sx="105000" sy="105000" algn="tl" rotWithShape="0">
              <a:prstClr val="black">
                <a:alpha val="55000"/>
              </a:prstClr>
            </a:outerShdw>
          </a:effectLst>
        </p:spPr>
      </p:pic>
      <p:sp>
        <p:nvSpPr>
          <p:cNvPr id="8" name="TextBox 7">
            <a:extLst>
              <a:ext uri="{FF2B5EF4-FFF2-40B4-BE49-F238E27FC236}">
                <a16:creationId xmlns:a16="http://schemas.microsoft.com/office/drawing/2014/main" id="{21E53641-2BD8-C4CF-C3E2-FFE7FF3DCF4D}"/>
              </a:ext>
            </a:extLst>
          </p:cNvPr>
          <p:cNvSpPr txBox="1"/>
          <p:nvPr/>
        </p:nvSpPr>
        <p:spPr>
          <a:xfrm>
            <a:off x="10212472" y="5713485"/>
            <a:ext cx="606256" cy="369332"/>
          </a:xfrm>
          <a:prstGeom prst="rect">
            <a:avLst/>
          </a:prstGeom>
          <a:noFill/>
        </p:spPr>
        <p:txBody>
          <a:bodyPr wrap="none" rtlCol="0">
            <a:spAutoFit/>
          </a:bodyPr>
          <a:lstStyle/>
          <a:p>
            <a:r>
              <a:rPr lang="en-IN" dirty="0"/>
              <a:t>CNN</a:t>
            </a:r>
          </a:p>
        </p:txBody>
      </p:sp>
    </p:spTree>
    <p:extLst>
      <p:ext uri="{BB962C8B-B14F-4D97-AF65-F5344CB8AC3E}">
        <p14:creationId xmlns:p14="http://schemas.microsoft.com/office/powerpoint/2010/main" val="219671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EE8C40-1AFE-F689-B98F-00E717DF53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04039" y="1519157"/>
            <a:ext cx="7141382" cy="4708081"/>
          </a:xfrm>
          <a:prstGeom prst="rect">
            <a:avLst/>
          </a:prstGeom>
          <a:solidFill>
            <a:schemeClr val="bg1">
              <a:lumMod val="85000"/>
            </a:schemeClr>
          </a:solidFill>
          <a:effectLst/>
        </p:spPr>
      </p:pic>
      <p:sp>
        <p:nvSpPr>
          <p:cNvPr id="2" name="Slide Number Placeholder 1"/>
          <p:cNvSpPr>
            <a:spLocks noGrp="1"/>
          </p:cNvSpPr>
          <p:nvPr>
            <p:ph type="sldNum" sz="quarter" idx="12"/>
          </p:nvPr>
        </p:nvSpPr>
        <p:spPr>
          <a:xfrm>
            <a:off x="11430000" y="6227238"/>
            <a:ext cx="410065" cy="365125"/>
          </a:xfrm>
          <a:solidFill>
            <a:schemeClr val="tx1"/>
          </a:solidFill>
        </p:spPr>
        <p:txBody>
          <a:bodyPr/>
          <a:lstStyle/>
          <a:p>
            <a:fld id="{CB3E1368-4E3A-442C-8A88-610ADC47BBE7}" type="slidenum">
              <a:rPr lang="en-IN" smtClean="0">
                <a:solidFill>
                  <a:schemeClr val="bg1"/>
                </a:solidFill>
                <a:latin typeface="Arial Black" panose="020B0A04020102020204" pitchFamily="34" charset="0"/>
              </a:rPr>
              <a:t>22</a:t>
            </a:fld>
            <a:endParaRPr lang="en-IN" dirty="0">
              <a:solidFill>
                <a:schemeClr val="bg1"/>
              </a:solidFill>
              <a:latin typeface="Arial Black" panose="020B0A04020102020204" pitchFamily="34" charset="0"/>
            </a:endParaRPr>
          </a:p>
        </p:txBody>
      </p:sp>
      <p:sp>
        <p:nvSpPr>
          <p:cNvPr id="6" name="Rounded Rectangle 5"/>
          <p:cNvSpPr/>
          <p:nvPr/>
        </p:nvSpPr>
        <p:spPr>
          <a:xfrm>
            <a:off x="1061331" y="918170"/>
            <a:ext cx="4014876" cy="693812"/>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Architecture</a:t>
            </a:r>
            <a:endParaRPr lang="en-IN" sz="4000" dirty="0">
              <a:latin typeface="Arial Rounded MT Bold" panose="020F0704030504030204" pitchFamily="34" charset="0"/>
            </a:endParaRPr>
          </a:p>
        </p:txBody>
      </p:sp>
    </p:spTree>
    <p:extLst>
      <p:ext uri="{BB962C8B-B14F-4D97-AF65-F5344CB8AC3E}">
        <p14:creationId xmlns:p14="http://schemas.microsoft.com/office/powerpoint/2010/main" val="464880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395167" y="942680"/>
            <a:ext cx="2187019" cy="69758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CNN</a:t>
            </a:r>
            <a:endParaRPr lang="en-IN" sz="4000" dirty="0">
              <a:latin typeface="Arial Rounded MT Bold" panose="020F0704030504030204" pitchFamily="34" charset="0"/>
            </a:endParaRPr>
          </a:p>
        </p:txBody>
      </p:sp>
      <p:sp>
        <p:nvSpPr>
          <p:cNvPr id="5" name="Rectangle 4"/>
          <p:cNvSpPr/>
          <p:nvPr/>
        </p:nvSpPr>
        <p:spPr>
          <a:xfrm>
            <a:off x="1197203" y="2237523"/>
            <a:ext cx="6052009"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150000"/>
              </a:lnSpc>
              <a:spcBef>
                <a:spcPts val="1000"/>
              </a:spcBef>
              <a:buClr>
                <a:schemeClr val="tx1"/>
              </a:buClr>
              <a:buSzPct val="85000"/>
              <a:buFont typeface="Wingdings" panose="05000000000000000000" pitchFamily="2" charset="2"/>
              <a:buChar char="Ø"/>
            </a:pPr>
            <a:r>
              <a:rPr lang="en-US" sz="2000" dirty="0">
                <a:solidFill>
                  <a:schemeClr val="tx1"/>
                </a:solidFill>
              </a:rPr>
              <a:t>Convolutional Neural Network</a:t>
            </a:r>
          </a:p>
          <a:p>
            <a:pPr marL="342900" lvl="0" indent="-342900" algn="just">
              <a:lnSpc>
                <a:spcPct val="150000"/>
              </a:lnSpc>
              <a:spcBef>
                <a:spcPts val="1000"/>
              </a:spcBef>
              <a:buClr>
                <a:schemeClr val="tx1"/>
              </a:buClr>
              <a:buSzPct val="85000"/>
              <a:buFont typeface="Wingdings" panose="05000000000000000000" pitchFamily="2" charset="2"/>
              <a:buChar char="Ø"/>
            </a:pPr>
            <a:r>
              <a:rPr lang="en-US" sz="2000" dirty="0">
                <a:solidFill>
                  <a:srgbClr val="292929"/>
                </a:solidFill>
              </a:rPr>
              <a:t>It </a:t>
            </a:r>
            <a:r>
              <a:rPr lang="en-US" sz="2000" b="0" i="0" dirty="0">
                <a:solidFill>
                  <a:srgbClr val="292929"/>
                </a:solidFill>
                <a:effectLst/>
              </a:rPr>
              <a:t>is a class of Neural Networks that specializes in processing data that has a grid-like topology, such as an image.</a:t>
            </a:r>
            <a:endParaRPr lang="en-IN" sz="2000" b="1" i="1" dirty="0">
              <a:solidFill>
                <a:prstClr val="black">
                  <a:lumMod val="75000"/>
                  <a:lumOff val="25000"/>
                </a:prstClr>
              </a:solidFill>
            </a:endParaRPr>
          </a:p>
          <a:p>
            <a:pPr algn="ctr"/>
            <a:endParaRPr lang="en-IN" dirty="0"/>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23</a:t>
            </a:fld>
            <a:endParaRPr lang="en-IN" dirty="0">
              <a:solidFill>
                <a:schemeClr val="bg1"/>
              </a:solidFill>
              <a:latin typeface="Arial Black" panose="020B0A04020102020204" pitchFamily="34" charset="0"/>
            </a:endParaRPr>
          </a:p>
        </p:txBody>
      </p:sp>
      <p:pic>
        <p:nvPicPr>
          <p:cNvPr id="1026" name="Picture 2">
            <a:extLst>
              <a:ext uri="{FF2B5EF4-FFF2-40B4-BE49-F238E27FC236}">
                <a16:creationId xmlns:a16="http://schemas.microsoft.com/office/drawing/2014/main" id="{399A7561-7343-83DE-77D9-196564B52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093" y="2724574"/>
            <a:ext cx="416242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096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ounded Rectangle 2"/>
          <p:cNvSpPr/>
          <p:nvPr/>
        </p:nvSpPr>
        <p:spPr>
          <a:xfrm>
            <a:off x="1121790" y="723276"/>
            <a:ext cx="5495827"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i="0" dirty="0">
                <a:solidFill>
                  <a:schemeClr val="bg1"/>
                </a:solidFill>
                <a:effectLst/>
              </a:rPr>
              <a:t>CNN Architecture</a:t>
            </a:r>
          </a:p>
        </p:txBody>
      </p:sp>
      <p:sp>
        <p:nvSpPr>
          <p:cNvPr id="5" name="Rectangle 4"/>
          <p:cNvSpPr/>
          <p:nvPr/>
        </p:nvSpPr>
        <p:spPr>
          <a:xfrm>
            <a:off x="1121790" y="1902462"/>
            <a:ext cx="10378912" cy="67026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150000"/>
              </a:lnSpc>
              <a:spcBef>
                <a:spcPts val="1000"/>
              </a:spcBef>
              <a:buClr>
                <a:schemeClr val="tx1"/>
              </a:buClr>
              <a:buSzPct val="85000"/>
              <a:buFont typeface="Wingdings" panose="05000000000000000000" pitchFamily="2" charset="2"/>
              <a:buChar char="Ø"/>
            </a:pPr>
            <a:r>
              <a:rPr lang="en-US" b="0" i="0" dirty="0">
                <a:solidFill>
                  <a:srgbClr val="292929"/>
                </a:solidFill>
                <a:effectLst/>
              </a:rPr>
              <a:t>A CNN typically has three layers: a convolutional layer, a pooling layer, and a fully connected layer.</a:t>
            </a:r>
            <a:endParaRPr lang="en-IN" sz="1600" dirty="0"/>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24</a:t>
            </a:fld>
            <a:endParaRPr lang="en-IN" dirty="0">
              <a:solidFill>
                <a:schemeClr val="bg1"/>
              </a:solidFill>
              <a:latin typeface="Arial Black" panose="020B0A04020102020204" pitchFamily="34" charset="0"/>
            </a:endParaRPr>
          </a:p>
        </p:txBody>
      </p:sp>
      <p:pic>
        <p:nvPicPr>
          <p:cNvPr id="2050" name="Picture 2">
            <a:extLst>
              <a:ext uri="{FF2B5EF4-FFF2-40B4-BE49-F238E27FC236}">
                <a16:creationId xmlns:a16="http://schemas.microsoft.com/office/drawing/2014/main" id="{31CC4C58-8224-0D3E-2558-E48C5B59F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3511" y="2572731"/>
            <a:ext cx="73533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592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ounded Rectangle 2"/>
          <p:cNvSpPr/>
          <p:nvPr/>
        </p:nvSpPr>
        <p:spPr>
          <a:xfrm>
            <a:off x="1197203" y="830901"/>
            <a:ext cx="5495827"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Convolution Layer</a:t>
            </a:r>
            <a:endParaRPr lang="en-IN" sz="4000" dirty="0">
              <a:latin typeface="Arial Rounded MT Bold" panose="020F0704030504030204" pitchFamily="34" charset="0"/>
            </a:endParaRPr>
          </a:p>
        </p:txBody>
      </p:sp>
      <p:sp>
        <p:nvSpPr>
          <p:cNvPr id="5" name="Rectangle 4"/>
          <p:cNvSpPr/>
          <p:nvPr/>
        </p:nvSpPr>
        <p:spPr>
          <a:xfrm>
            <a:off x="1197203" y="2237523"/>
            <a:ext cx="5731498"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lvl="0" algn="just">
              <a:lnSpc>
                <a:spcPct val="150000"/>
              </a:lnSpc>
              <a:spcBef>
                <a:spcPts val="1000"/>
              </a:spcBef>
              <a:buClr>
                <a:schemeClr val="tx1"/>
              </a:buClr>
              <a:buSzPct val="85000"/>
            </a:pPr>
            <a:r>
              <a:rPr lang="en-US" b="0" i="0" dirty="0">
                <a:solidFill>
                  <a:srgbClr val="292929"/>
                </a:solidFill>
                <a:effectLst/>
                <a:latin typeface="charter"/>
              </a:rPr>
              <a:t>The convolution layer is the core building block of the CNN.</a:t>
            </a:r>
          </a:p>
          <a:p>
            <a:pPr lvl="0" algn="just">
              <a:lnSpc>
                <a:spcPct val="150000"/>
              </a:lnSpc>
              <a:spcBef>
                <a:spcPts val="1000"/>
              </a:spcBef>
              <a:buClr>
                <a:schemeClr val="tx1"/>
              </a:buClr>
              <a:buSzPct val="85000"/>
            </a:pPr>
            <a:r>
              <a:rPr lang="en-US" b="0" i="0" dirty="0">
                <a:solidFill>
                  <a:srgbClr val="292929"/>
                </a:solidFill>
                <a:effectLst/>
                <a:latin typeface="charter"/>
              </a:rPr>
              <a:t>This layer performs a dot product between two matrices, where one matrix is the set of learnable parameters otherwise known as a kernel, and the other matrix is the restricted portion of the receptive field. The kernel is spatially smaller than an image but is more in-depth.</a:t>
            </a:r>
          </a:p>
          <a:p>
            <a:pPr lvl="0" algn="just">
              <a:lnSpc>
                <a:spcPct val="150000"/>
              </a:lnSpc>
              <a:spcBef>
                <a:spcPts val="1000"/>
              </a:spcBef>
              <a:buClr>
                <a:schemeClr val="tx1"/>
              </a:buClr>
              <a:buSzPct val="85000"/>
            </a:pPr>
            <a:endParaRPr lang="en-IN" dirty="0"/>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25</a:t>
            </a:fld>
            <a:endParaRPr lang="en-IN" dirty="0">
              <a:solidFill>
                <a:schemeClr val="bg1"/>
              </a:solidFill>
              <a:latin typeface="Arial Black" panose="020B0A04020102020204" pitchFamily="34" charset="0"/>
            </a:endParaRPr>
          </a:p>
        </p:txBody>
      </p:sp>
      <p:pic>
        <p:nvPicPr>
          <p:cNvPr id="2" name="Picture 1">
            <a:extLst>
              <a:ext uri="{FF2B5EF4-FFF2-40B4-BE49-F238E27FC236}">
                <a16:creationId xmlns:a16="http://schemas.microsoft.com/office/drawing/2014/main" id="{08259502-C367-BD78-5E8F-1A8DA20AEC42}"/>
              </a:ext>
            </a:extLst>
          </p:cNvPr>
          <p:cNvPicPr>
            <a:picLocks noChangeAspect="1"/>
          </p:cNvPicPr>
          <p:nvPr/>
        </p:nvPicPr>
        <p:blipFill>
          <a:blip r:embed="rId2"/>
          <a:stretch>
            <a:fillRect/>
          </a:stretch>
        </p:blipFill>
        <p:spPr>
          <a:xfrm>
            <a:off x="7856264" y="2237523"/>
            <a:ext cx="3512461" cy="3257085"/>
          </a:xfrm>
          <a:prstGeom prst="rect">
            <a:avLst/>
          </a:prstGeom>
        </p:spPr>
      </p:pic>
    </p:spTree>
    <p:extLst>
      <p:ext uri="{BB962C8B-B14F-4D97-AF65-F5344CB8AC3E}">
        <p14:creationId xmlns:p14="http://schemas.microsoft.com/office/powerpoint/2010/main" val="1871919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ounded Rectangle 2"/>
          <p:cNvSpPr/>
          <p:nvPr/>
        </p:nvSpPr>
        <p:spPr>
          <a:xfrm>
            <a:off x="1197203" y="830901"/>
            <a:ext cx="4898797"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Pooling Layer</a:t>
            </a:r>
            <a:endParaRPr lang="en-IN" sz="4000" dirty="0">
              <a:latin typeface="Arial Rounded MT Bold" panose="020F0704030504030204" pitchFamily="34" charset="0"/>
            </a:endParaRPr>
          </a:p>
        </p:txBody>
      </p:sp>
      <p:sp>
        <p:nvSpPr>
          <p:cNvPr id="5" name="Rectangle 4"/>
          <p:cNvSpPr/>
          <p:nvPr/>
        </p:nvSpPr>
        <p:spPr>
          <a:xfrm>
            <a:off x="1555422" y="3051927"/>
            <a:ext cx="4308051" cy="75414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lvl="0" algn="just">
              <a:lnSpc>
                <a:spcPct val="150000"/>
              </a:lnSpc>
              <a:spcBef>
                <a:spcPts val="1000"/>
              </a:spcBef>
              <a:buClr>
                <a:schemeClr val="tx1"/>
              </a:buClr>
              <a:buSzPct val="85000"/>
            </a:pPr>
            <a:r>
              <a:rPr lang="en-IN" dirty="0"/>
              <a:t>Here we are using max pooling concept.</a:t>
            </a: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26</a:t>
            </a:fld>
            <a:endParaRPr lang="en-IN" dirty="0">
              <a:solidFill>
                <a:schemeClr val="bg1"/>
              </a:solidFill>
              <a:latin typeface="Arial Black" panose="020B0A04020102020204" pitchFamily="34" charset="0"/>
            </a:endParaRPr>
          </a:p>
        </p:txBody>
      </p:sp>
      <p:pic>
        <p:nvPicPr>
          <p:cNvPr id="2" name="Picture 1">
            <a:extLst>
              <a:ext uri="{FF2B5EF4-FFF2-40B4-BE49-F238E27FC236}">
                <a16:creationId xmlns:a16="http://schemas.microsoft.com/office/drawing/2014/main" id="{08259502-C367-BD78-5E8F-1A8DA20AEC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7361" y="2186047"/>
            <a:ext cx="4085301" cy="3240051"/>
          </a:xfrm>
          <a:prstGeom prst="rect">
            <a:avLst/>
          </a:prstGeom>
        </p:spPr>
      </p:pic>
    </p:spTree>
    <p:extLst>
      <p:ext uri="{BB962C8B-B14F-4D97-AF65-F5344CB8AC3E}">
        <p14:creationId xmlns:p14="http://schemas.microsoft.com/office/powerpoint/2010/main" val="3168316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197203" y="830901"/>
            <a:ext cx="6202737"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Flattening the Images</a:t>
            </a:r>
            <a:endParaRPr lang="en-IN" sz="4000" dirty="0">
              <a:latin typeface="Arial Rounded MT Bold" panose="020F0704030504030204" pitchFamily="34" charset="0"/>
            </a:endParaRPr>
          </a:p>
        </p:txBody>
      </p:sp>
      <p:sp>
        <p:nvSpPr>
          <p:cNvPr id="5" name="Rectangle 4"/>
          <p:cNvSpPr/>
          <p:nvPr/>
        </p:nvSpPr>
        <p:spPr>
          <a:xfrm>
            <a:off x="1527141" y="2283342"/>
            <a:ext cx="5435073" cy="319717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just" defTabSz="457200" rtl="0" eaLnBrk="1" fontAlgn="auto" latinLnBrk="0" hangingPunct="1">
              <a:lnSpc>
                <a:spcPct val="150000"/>
              </a:lnSpc>
              <a:spcBef>
                <a:spcPts val="1000"/>
              </a:spcBef>
              <a:spcAft>
                <a:spcPts val="0"/>
              </a:spcAft>
              <a:buClr>
                <a:prstClr val="black"/>
              </a:buClr>
              <a:buSzPct val="85000"/>
              <a:buFontTx/>
              <a:buNone/>
              <a:tabLst/>
              <a:defRPr/>
            </a:pPr>
            <a:r>
              <a:rPr kumimoji="0" lang="en-IN" sz="1800" b="0" i="0" u="none" strike="noStrike" kern="1200" cap="none" spc="0" normalizeH="0" baseline="0" noProof="0" dirty="0">
                <a:ln>
                  <a:noFill/>
                </a:ln>
                <a:solidFill>
                  <a:prstClr val="black"/>
                </a:solidFill>
                <a:effectLst/>
                <a:uLnTx/>
                <a:uFillTx/>
                <a:ea typeface="+mn-ea"/>
                <a:cs typeface="+mn-cs"/>
              </a:rPr>
              <a:t>Converting the Multi dimensional to one dimensional.</a:t>
            </a:r>
            <a:endParaRPr lang="en-IN" dirty="0"/>
          </a:p>
          <a:p>
            <a:pPr lvl="0" algn="just">
              <a:lnSpc>
                <a:spcPct val="150000"/>
              </a:lnSpc>
              <a:spcBef>
                <a:spcPts val="1000"/>
              </a:spcBef>
              <a:buClr>
                <a:schemeClr val="tx1"/>
              </a:buClr>
              <a:buSzPct val="85000"/>
            </a:pPr>
            <a:r>
              <a:rPr lang="en-IN" dirty="0"/>
              <a:t>In this layer the images or extracted features data from hidden layers to pass it to the fully connected layer for classification the data is flattened</a:t>
            </a: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27</a:t>
            </a:fld>
            <a:endParaRPr lang="en-IN" dirty="0">
              <a:solidFill>
                <a:schemeClr val="bg1"/>
              </a:solidFill>
              <a:latin typeface="Arial Black" panose="020B0A04020102020204" pitchFamily="34" charset="0"/>
            </a:endParaRPr>
          </a:p>
        </p:txBody>
      </p:sp>
      <p:graphicFrame>
        <p:nvGraphicFramePr>
          <p:cNvPr id="4" name="Table 6">
            <a:extLst>
              <a:ext uri="{FF2B5EF4-FFF2-40B4-BE49-F238E27FC236}">
                <a16:creationId xmlns:a16="http://schemas.microsoft.com/office/drawing/2014/main" id="{9DDB776D-63B5-5652-A533-7A13728A3171}"/>
              </a:ext>
            </a:extLst>
          </p:cNvPr>
          <p:cNvGraphicFramePr>
            <a:graphicFrameLocks noGrp="1"/>
          </p:cNvGraphicFramePr>
          <p:nvPr>
            <p:extLst>
              <p:ext uri="{D42A27DB-BD31-4B8C-83A1-F6EECF244321}">
                <p14:modId xmlns:p14="http://schemas.microsoft.com/office/powerpoint/2010/main" val="2450674266"/>
              </p:ext>
            </p:extLst>
          </p:nvPr>
        </p:nvGraphicFramePr>
        <p:xfrm>
          <a:off x="7521541" y="3019078"/>
          <a:ext cx="1248528" cy="1112520"/>
        </p:xfrm>
        <a:graphic>
          <a:graphicData uri="http://schemas.openxmlformats.org/drawingml/2006/table">
            <a:tbl>
              <a:tblPr firstRow="1" bandRow="1">
                <a:tableStyleId>{5C22544A-7EE6-4342-B048-85BDC9FD1C3A}</a:tableStyleId>
              </a:tblPr>
              <a:tblGrid>
                <a:gridCol w="416176">
                  <a:extLst>
                    <a:ext uri="{9D8B030D-6E8A-4147-A177-3AD203B41FA5}">
                      <a16:colId xmlns:a16="http://schemas.microsoft.com/office/drawing/2014/main" val="1737730785"/>
                    </a:ext>
                  </a:extLst>
                </a:gridCol>
                <a:gridCol w="416176">
                  <a:extLst>
                    <a:ext uri="{9D8B030D-6E8A-4147-A177-3AD203B41FA5}">
                      <a16:colId xmlns:a16="http://schemas.microsoft.com/office/drawing/2014/main" val="3521064573"/>
                    </a:ext>
                  </a:extLst>
                </a:gridCol>
                <a:gridCol w="416176">
                  <a:extLst>
                    <a:ext uri="{9D8B030D-6E8A-4147-A177-3AD203B41FA5}">
                      <a16:colId xmlns:a16="http://schemas.microsoft.com/office/drawing/2014/main" val="3451001882"/>
                    </a:ext>
                  </a:extLst>
                </a:gridCol>
              </a:tblGrid>
              <a:tr h="370840">
                <a:tc>
                  <a:txBody>
                    <a:bodyPr/>
                    <a:lstStyle/>
                    <a:p>
                      <a:r>
                        <a:rPr lang="en-IN" b="1" dirty="0">
                          <a:solidFill>
                            <a:schemeClr val="bg1"/>
                          </a:solidFill>
                        </a:rPr>
                        <a:t>1</a:t>
                      </a:r>
                    </a:p>
                  </a:txBody>
                  <a:tcPr>
                    <a:solidFill>
                      <a:schemeClr val="bg2">
                        <a:lumMod val="50000"/>
                      </a:schemeClr>
                    </a:solidFill>
                  </a:tcPr>
                </a:tc>
                <a:tc>
                  <a:txBody>
                    <a:bodyPr/>
                    <a:lstStyle/>
                    <a:p>
                      <a:r>
                        <a:rPr lang="en-IN" b="1" dirty="0">
                          <a:solidFill>
                            <a:schemeClr val="bg1"/>
                          </a:solidFill>
                        </a:rPr>
                        <a:t>2</a:t>
                      </a:r>
                    </a:p>
                  </a:txBody>
                  <a:tcPr>
                    <a:solidFill>
                      <a:schemeClr val="bg2">
                        <a:lumMod val="50000"/>
                      </a:schemeClr>
                    </a:solidFill>
                  </a:tcPr>
                </a:tc>
                <a:tc>
                  <a:txBody>
                    <a:bodyPr/>
                    <a:lstStyle/>
                    <a:p>
                      <a:r>
                        <a:rPr lang="en-IN" b="1" dirty="0">
                          <a:solidFill>
                            <a:schemeClr val="bg1"/>
                          </a:solidFill>
                        </a:rPr>
                        <a:t>3</a:t>
                      </a:r>
                    </a:p>
                  </a:txBody>
                  <a:tcPr>
                    <a:solidFill>
                      <a:schemeClr val="bg2">
                        <a:lumMod val="50000"/>
                      </a:schemeClr>
                    </a:solidFill>
                  </a:tcPr>
                </a:tc>
                <a:extLst>
                  <a:ext uri="{0D108BD9-81ED-4DB2-BD59-A6C34878D82A}">
                    <a16:rowId xmlns:a16="http://schemas.microsoft.com/office/drawing/2014/main" val="2428429440"/>
                  </a:ext>
                </a:extLst>
              </a:tr>
              <a:tr h="370840">
                <a:tc>
                  <a:txBody>
                    <a:bodyPr/>
                    <a:lstStyle/>
                    <a:p>
                      <a:r>
                        <a:rPr lang="en-IN" b="1" dirty="0">
                          <a:solidFill>
                            <a:schemeClr val="bg1"/>
                          </a:solidFill>
                        </a:rPr>
                        <a:t>4</a:t>
                      </a:r>
                    </a:p>
                  </a:txBody>
                  <a:tcPr>
                    <a:solidFill>
                      <a:schemeClr val="bg2">
                        <a:lumMod val="50000"/>
                      </a:schemeClr>
                    </a:solidFill>
                  </a:tcPr>
                </a:tc>
                <a:tc>
                  <a:txBody>
                    <a:bodyPr/>
                    <a:lstStyle/>
                    <a:p>
                      <a:r>
                        <a:rPr lang="en-IN" b="1" dirty="0">
                          <a:solidFill>
                            <a:schemeClr val="bg1"/>
                          </a:solidFill>
                        </a:rPr>
                        <a:t>5</a:t>
                      </a:r>
                    </a:p>
                  </a:txBody>
                  <a:tcPr>
                    <a:solidFill>
                      <a:schemeClr val="bg2">
                        <a:lumMod val="50000"/>
                      </a:schemeClr>
                    </a:solidFill>
                  </a:tcPr>
                </a:tc>
                <a:tc>
                  <a:txBody>
                    <a:bodyPr/>
                    <a:lstStyle/>
                    <a:p>
                      <a:r>
                        <a:rPr lang="en-IN" b="1" dirty="0">
                          <a:solidFill>
                            <a:schemeClr val="bg1"/>
                          </a:solidFill>
                        </a:rPr>
                        <a:t>6</a:t>
                      </a:r>
                    </a:p>
                  </a:txBody>
                  <a:tcPr>
                    <a:solidFill>
                      <a:schemeClr val="bg2">
                        <a:lumMod val="50000"/>
                      </a:schemeClr>
                    </a:solidFill>
                  </a:tcPr>
                </a:tc>
                <a:extLst>
                  <a:ext uri="{0D108BD9-81ED-4DB2-BD59-A6C34878D82A}">
                    <a16:rowId xmlns:a16="http://schemas.microsoft.com/office/drawing/2014/main" val="177701106"/>
                  </a:ext>
                </a:extLst>
              </a:tr>
              <a:tr h="370840">
                <a:tc>
                  <a:txBody>
                    <a:bodyPr/>
                    <a:lstStyle/>
                    <a:p>
                      <a:r>
                        <a:rPr lang="en-IN" b="1" dirty="0">
                          <a:solidFill>
                            <a:schemeClr val="bg1"/>
                          </a:solidFill>
                        </a:rPr>
                        <a:t>7</a:t>
                      </a:r>
                    </a:p>
                  </a:txBody>
                  <a:tcPr>
                    <a:solidFill>
                      <a:schemeClr val="bg2">
                        <a:lumMod val="50000"/>
                      </a:schemeClr>
                    </a:solidFill>
                  </a:tcPr>
                </a:tc>
                <a:tc>
                  <a:txBody>
                    <a:bodyPr/>
                    <a:lstStyle/>
                    <a:p>
                      <a:r>
                        <a:rPr lang="en-IN" b="1" dirty="0">
                          <a:solidFill>
                            <a:schemeClr val="bg1"/>
                          </a:solidFill>
                        </a:rPr>
                        <a:t>8</a:t>
                      </a:r>
                    </a:p>
                  </a:txBody>
                  <a:tcPr>
                    <a:solidFill>
                      <a:schemeClr val="bg2">
                        <a:lumMod val="50000"/>
                      </a:schemeClr>
                    </a:solidFill>
                  </a:tcPr>
                </a:tc>
                <a:tc>
                  <a:txBody>
                    <a:bodyPr/>
                    <a:lstStyle/>
                    <a:p>
                      <a:r>
                        <a:rPr lang="en-IN" b="1" dirty="0">
                          <a:solidFill>
                            <a:schemeClr val="bg1"/>
                          </a:solidFill>
                        </a:rPr>
                        <a:t>9</a:t>
                      </a:r>
                    </a:p>
                  </a:txBody>
                  <a:tcPr>
                    <a:solidFill>
                      <a:schemeClr val="bg2">
                        <a:lumMod val="50000"/>
                      </a:schemeClr>
                    </a:solidFill>
                  </a:tcPr>
                </a:tc>
                <a:extLst>
                  <a:ext uri="{0D108BD9-81ED-4DB2-BD59-A6C34878D82A}">
                    <a16:rowId xmlns:a16="http://schemas.microsoft.com/office/drawing/2014/main" val="2244925018"/>
                  </a:ext>
                </a:extLst>
              </a:tr>
            </a:tbl>
          </a:graphicData>
        </a:graphic>
      </p:graphicFrame>
      <p:cxnSp>
        <p:nvCxnSpPr>
          <p:cNvPr id="8" name="Straight Arrow Connector 7">
            <a:extLst>
              <a:ext uri="{FF2B5EF4-FFF2-40B4-BE49-F238E27FC236}">
                <a16:creationId xmlns:a16="http://schemas.microsoft.com/office/drawing/2014/main" id="{CCC49083-3158-A7BB-7D36-5CA9E7DAEF1B}"/>
              </a:ext>
            </a:extLst>
          </p:cNvPr>
          <p:cNvCxnSpPr/>
          <p:nvPr/>
        </p:nvCxnSpPr>
        <p:spPr>
          <a:xfrm>
            <a:off x="9049732" y="3494534"/>
            <a:ext cx="12254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9" name="Table 9">
            <a:extLst>
              <a:ext uri="{FF2B5EF4-FFF2-40B4-BE49-F238E27FC236}">
                <a16:creationId xmlns:a16="http://schemas.microsoft.com/office/drawing/2014/main" id="{3EB580DB-B069-2323-608F-9DB76C7625AE}"/>
              </a:ext>
            </a:extLst>
          </p:cNvPr>
          <p:cNvGraphicFramePr>
            <a:graphicFrameLocks noGrp="1"/>
          </p:cNvGraphicFramePr>
          <p:nvPr>
            <p:extLst>
              <p:ext uri="{D42A27DB-BD31-4B8C-83A1-F6EECF244321}">
                <p14:modId xmlns:p14="http://schemas.microsoft.com/office/powerpoint/2010/main" val="1427867108"/>
              </p:ext>
            </p:extLst>
          </p:nvPr>
        </p:nvGraphicFramePr>
        <p:xfrm>
          <a:off x="10834543" y="1831873"/>
          <a:ext cx="371835" cy="3337560"/>
        </p:xfrm>
        <a:graphic>
          <a:graphicData uri="http://schemas.openxmlformats.org/drawingml/2006/table">
            <a:tbl>
              <a:tblPr firstRow="1" bandRow="1">
                <a:tableStyleId>{5C22544A-7EE6-4342-B048-85BDC9FD1C3A}</a:tableStyleId>
              </a:tblPr>
              <a:tblGrid>
                <a:gridCol w="371835">
                  <a:extLst>
                    <a:ext uri="{9D8B030D-6E8A-4147-A177-3AD203B41FA5}">
                      <a16:colId xmlns:a16="http://schemas.microsoft.com/office/drawing/2014/main" val="4185209173"/>
                    </a:ext>
                  </a:extLst>
                </a:gridCol>
              </a:tblGrid>
              <a:tr h="370840">
                <a:tc>
                  <a:txBody>
                    <a:bodyPr/>
                    <a:lstStyle/>
                    <a:p>
                      <a:r>
                        <a:rPr lang="en-IN" b="1" dirty="0">
                          <a:solidFill>
                            <a:schemeClr val="bg1"/>
                          </a:solidFill>
                        </a:rPr>
                        <a:t>1</a:t>
                      </a:r>
                    </a:p>
                  </a:txBody>
                  <a:tcPr>
                    <a:solidFill>
                      <a:schemeClr val="tx1">
                        <a:lumMod val="65000"/>
                        <a:lumOff val="35000"/>
                      </a:schemeClr>
                    </a:solidFill>
                  </a:tcPr>
                </a:tc>
                <a:extLst>
                  <a:ext uri="{0D108BD9-81ED-4DB2-BD59-A6C34878D82A}">
                    <a16:rowId xmlns:a16="http://schemas.microsoft.com/office/drawing/2014/main" val="3695997781"/>
                  </a:ext>
                </a:extLst>
              </a:tr>
              <a:tr h="370840">
                <a:tc>
                  <a:txBody>
                    <a:bodyPr/>
                    <a:lstStyle/>
                    <a:p>
                      <a:r>
                        <a:rPr lang="en-IN" b="1" dirty="0">
                          <a:solidFill>
                            <a:schemeClr val="bg1"/>
                          </a:solidFill>
                        </a:rPr>
                        <a:t>2</a:t>
                      </a:r>
                    </a:p>
                  </a:txBody>
                  <a:tcPr>
                    <a:solidFill>
                      <a:schemeClr val="tx1">
                        <a:lumMod val="65000"/>
                        <a:lumOff val="35000"/>
                      </a:schemeClr>
                    </a:solidFill>
                  </a:tcPr>
                </a:tc>
                <a:extLst>
                  <a:ext uri="{0D108BD9-81ED-4DB2-BD59-A6C34878D82A}">
                    <a16:rowId xmlns:a16="http://schemas.microsoft.com/office/drawing/2014/main" val="2387269340"/>
                  </a:ext>
                </a:extLst>
              </a:tr>
              <a:tr h="370840">
                <a:tc>
                  <a:txBody>
                    <a:bodyPr/>
                    <a:lstStyle/>
                    <a:p>
                      <a:r>
                        <a:rPr lang="en-IN" b="1" dirty="0">
                          <a:solidFill>
                            <a:schemeClr val="bg1"/>
                          </a:solidFill>
                        </a:rPr>
                        <a:t>3</a:t>
                      </a:r>
                    </a:p>
                  </a:txBody>
                  <a:tcPr>
                    <a:solidFill>
                      <a:schemeClr val="tx1">
                        <a:lumMod val="65000"/>
                        <a:lumOff val="35000"/>
                      </a:schemeClr>
                    </a:solidFill>
                  </a:tcPr>
                </a:tc>
                <a:extLst>
                  <a:ext uri="{0D108BD9-81ED-4DB2-BD59-A6C34878D82A}">
                    <a16:rowId xmlns:a16="http://schemas.microsoft.com/office/drawing/2014/main" val="214136204"/>
                  </a:ext>
                </a:extLst>
              </a:tr>
              <a:tr h="370840">
                <a:tc>
                  <a:txBody>
                    <a:bodyPr/>
                    <a:lstStyle/>
                    <a:p>
                      <a:r>
                        <a:rPr lang="en-IN" b="1" dirty="0">
                          <a:solidFill>
                            <a:schemeClr val="bg1"/>
                          </a:solidFill>
                        </a:rPr>
                        <a:t>4</a:t>
                      </a:r>
                    </a:p>
                  </a:txBody>
                  <a:tcPr>
                    <a:solidFill>
                      <a:schemeClr val="tx1">
                        <a:lumMod val="65000"/>
                        <a:lumOff val="35000"/>
                      </a:schemeClr>
                    </a:solidFill>
                  </a:tcPr>
                </a:tc>
                <a:extLst>
                  <a:ext uri="{0D108BD9-81ED-4DB2-BD59-A6C34878D82A}">
                    <a16:rowId xmlns:a16="http://schemas.microsoft.com/office/drawing/2014/main" val="3480655300"/>
                  </a:ext>
                </a:extLst>
              </a:tr>
              <a:tr h="370840">
                <a:tc>
                  <a:txBody>
                    <a:bodyPr/>
                    <a:lstStyle/>
                    <a:p>
                      <a:r>
                        <a:rPr lang="en-IN" b="1" dirty="0">
                          <a:solidFill>
                            <a:schemeClr val="bg1"/>
                          </a:solidFill>
                        </a:rPr>
                        <a:t>5</a:t>
                      </a:r>
                    </a:p>
                  </a:txBody>
                  <a:tcPr>
                    <a:solidFill>
                      <a:schemeClr val="tx1">
                        <a:lumMod val="65000"/>
                        <a:lumOff val="35000"/>
                      </a:schemeClr>
                    </a:solidFill>
                  </a:tcPr>
                </a:tc>
                <a:extLst>
                  <a:ext uri="{0D108BD9-81ED-4DB2-BD59-A6C34878D82A}">
                    <a16:rowId xmlns:a16="http://schemas.microsoft.com/office/drawing/2014/main" val="2665017097"/>
                  </a:ext>
                </a:extLst>
              </a:tr>
              <a:tr h="370840">
                <a:tc>
                  <a:txBody>
                    <a:bodyPr/>
                    <a:lstStyle/>
                    <a:p>
                      <a:r>
                        <a:rPr lang="en-IN" b="1" dirty="0">
                          <a:solidFill>
                            <a:schemeClr val="bg1"/>
                          </a:solidFill>
                        </a:rPr>
                        <a:t>6</a:t>
                      </a:r>
                    </a:p>
                  </a:txBody>
                  <a:tcPr>
                    <a:solidFill>
                      <a:schemeClr val="tx1">
                        <a:lumMod val="65000"/>
                        <a:lumOff val="35000"/>
                      </a:schemeClr>
                    </a:solidFill>
                  </a:tcPr>
                </a:tc>
                <a:extLst>
                  <a:ext uri="{0D108BD9-81ED-4DB2-BD59-A6C34878D82A}">
                    <a16:rowId xmlns:a16="http://schemas.microsoft.com/office/drawing/2014/main" val="4228887885"/>
                  </a:ext>
                </a:extLst>
              </a:tr>
              <a:tr h="370840">
                <a:tc>
                  <a:txBody>
                    <a:bodyPr/>
                    <a:lstStyle/>
                    <a:p>
                      <a:r>
                        <a:rPr lang="en-IN" b="1" dirty="0">
                          <a:solidFill>
                            <a:schemeClr val="bg1"/>
                          </a:solidFill>
                        </a:rPr>
                        <a:t>7</a:t>
                      </a:r>
                    </a:p>
                  </a:txBody>
                  <a:tcPr>
                    <a:solidFill>
                      <a:schemeClr val="tx1">
                        <a:lumMod val="65000"/>
                        <a:lumOff val="35000"/>
                      </a:schemeClr>
                    </a:solidFill>
                  </a:tcPr>
                </a:tc>
                <a:extLst>
                  <a:ext uri="{0D108BD9-81ED-4DB2-BD59-A6C34878D82A}">
                    <a16:rowId xmlns:a16="http://schemas.microsoft.com/office/drawing/2014/main" val="2177996773"/>
                  </a:ext>
                </a:extLst>
              </a:tr>
              <a:tr h="370840">
                <a:tc>
                  <a:txBody>
                    <a:bodyPr/>
                    <a:lstStyle/>
                    <a:p>
                      <a:r>
                        <a:rPr lang="en-IN" b="1" dirty="0">
                          <a:solidFill>
                            <a:schemeClr val="bg1"/>
                          </a:solidFill>
                        </a:rPr>
                        <a:t>8</a:t>
                      </a:r>
                    </a:p>
                  </a:txBody>
                  <a:tcPr>
                    <a:solidFill>
                      <a:schemeClr val="tx1">
                        <a:lumMod val="65000"/>
                        <a:lumOff val="35000"/>
                      </a:schemeClr>
                    </a:solidFill>
                  </a:tcPr>
                </a:tc>
                <a:extLst>
                  <a:ext uri="{0D108BD9-81ED-4DB2-BD59-A6C34878D82A}">
                    <a16:rowId xmlns:a16="http://schemas.microsoft.com/office/drawing/2014/main" val="2375526569"/>
                  </a:ext>
                </a:extLst>
              </a:tr>
              <a:tr h="370840">
                <a:tc>
                  <a:txBody>
                    <a:bodyPr/>
                    <a:lstStyle/>
                    <a:p>
                      <a:r>
                        <a:rPr lang="en-IN" b="1" dirty="0">
                          <a:solidFill>
                            <a:schemeClr val="bg1"/>
                          </a:solidFill>
                        </a:rPr>
                        <a:t>9</a:t>
                      </a:r>
                    </a:p>
                  </a:txBody>
                  <a:tcPr>
                    <a:solidFill>
                      <a:schemeClr val="tx1">
                        <a:lumMod val="65000"/>
                        <a:lumOff val="35000"/>
                      </a:schemeClr>
                    </a:solidFill>
                  </a:tcPr>
                </a:tc>
                <a:extLst>
                  <a:ext uri="{0D108BD9-81ED-4DB2-BD59-A6C34878D82A}">
                    <a16:rowId xmlns:a16="http://schemas.microsoft.com/office/drawing/2014/main" val="2456284125"/>
                  </a:ext>
                </a:extLst>
              </a:tr>
            </a:tbl>
          </a:graphicData>
        </a:graphic>
      </p:graphicFrame>
    </p:spTree>
    <p:extLst>
      <p:ext uri="{BB962C8B-B14F-4D97-AF65-F5344CB8AC3E}">
        <p14:creationId xmlns:p14="http://schemas.microsoft.com/office/powerpoint/2010/main" val="3661566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206288" y="827777"/>
            <a:ext cx="6476216"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Fully Connected Layer</a:t>
            </a:r>
            <a:endParaRPr lang="en-IN" sz="4000" dirty="0">
              <a:latin typeface="Arial Rounded MT Bold" panose="020F0704030504030204" pitchFamily="34" charset="0"/>
            </a:endParaRPr>
          </a:p>
        </p:txBody>
      </p:sp>
      <p:sp>
        <p:nvSpPr>
          <p:cNvPr id="5" name="Rectangle 4"/>
          <p:cNvSpPr/>
          <p:nvPr/>
        </p:nvSpPr>
        <p:spPr>
          <a:xfrm>
            <a:off x="1311007" y="2092750"/>
            <a:ext cx="5233012" cy="33350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285750" lvl="0" indent="-285750" algn="just">
              <a:lnSpc>
                <a:spcPct val="150000"/>
              </a:lnSpc>
              <a:spcBef>
                <a:spcPts val="1000"/>
              </a:spcBef>
              <a:buClr>
                <a:schemeClr val="tx1"/>
              </a:buClr>
              <a:buSzPct val="85000"/>
              <a:buFont typeface="Wingdings" panose="05000000000000000000" pitchFamily="2" charset="2"/>
              <a:buChar char="Ø"/>
            </a:pPr>
            <a:r>
              <a:rPr lang="en-US" b="0" i="0" dirty="0">
                <a:solidFill>
                  <a:srgbClr val="292929"/>
                </a:solidFill>
                <a:effectLst/>
                <a:latin typeface="charter"/>
              </a:rPr>
              <a:t>Neurons in this layer have full connectivity with all neurons in the preceding and succeeding layer</a:t>
            </a:r>
            <a:r>
              <a:rPr lang="en-IN" dirty="0"/>
              <a:t>.</a:t>
            </a:r>
          </a:p>
          <a:p>
            <a:pPr marL="285750" lvl="0" indent="-285750" algn="just">
              <a:lnSpc>
                <a:spcPct val="150000"/>
              </a:lnSpc>
              <a:spcBef>
                <a:spcPts val="1000"/>
              </a:spcBef>
              <a:buClr>
                <a:schemeClr val="tx1"/>
              </a:buClr>
              <a:buSzPct val="85000"/>
              <a:buFont typeface="Wingdings" panose="05000000000000000000" pitchFamily="2" charset="2"/>
              <a:buChar char="Ø"/>
            </a:pPr>
            <a:r>
              <a:rPr lang="en-IN" dirty="0"/>
              <a:t>The last FCL the no of nodes is matched with the no of classes we are classifying to and this is done by SoftMax method.</a:t>
            </a:r>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28</a:t>
            </a:fld>
            <a:endParaRPr lang="en-IN" dirty="0">
              <a:solidFill>
                <a:schemeClr val="bg1"/>
              </a:solidFill>
              <a:latin typeface="Arial Black" panose="020B0A04020102020204" pitchFamily="34" charset="0"/>
            </a:endParaRPr>
          </a:p>
        </p:txBody>
      </p:sp>
      <p:pic>
        <p:nvPicPr>
          <p:cNvPr id="7" name="Picture 6">
            <a:extLst>
              <a:ext uri="{FF2B5EF4-FFF2-40B4-BE49-F238E27FC236}">
                <a16:creationId xmlns:a16="http://schemas.microsoft.com/office/drawing/2014/main" id="{1B569DAF-489E-F9A9-0151-C53133DBC2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21178" y="2643592"/>
            <a:ext cx="4720925" cy="2655520"/>
          </a:xfrm>
          <a:prstGeom prst="rect">
            <a:avLst/>
          </a:prstGeom>
        </p:spPr>
      </p:pic>
    </p:spTree>
    <p:extLst>
      <p:ext uri="{BB962C8B-B14F-4D97-AF65-F5344CB8AC3E}">
        <p14:creationId xmlns:p14="http://schemas.microsoft.com/office/powerpoint/2010/main" val="1807189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261370" y="816760"/>
            <a:ext cx="3601041"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SoftMax</a:t>
            </a:r>
            <a:endParaRPr lang="en-IN" sz="4000" dirty="0">
              <a:latin typeface="Arial Rounded MT Bold" panose="020F0704030504030204" pitchFamily="34" charset="0"/>
            </a:endParaRPr>
          </a:p>
        </p:txBody>
      </p:sp>
      <mc:AlternateContent xmlns:mc="http://schemas.openxmlformats.org/markup-compatibility/2006">
        <mc:Choice xmlns:a14="http://schemas.microsoft.com/office/drawing/2010/main" Requires="a14">
          <p:sp>
            <p:nvSpPr>
              <p:cNvPr id="5" name="Rectangle 4"/>
              <p:cNvSpPr/>
              <p:nvPr/>
            </p:nvSpPr>
            <p:spPr>
              <a:xfrm>
                <a:off x="1233889" y="2187707"/>
                <a:ext cx="4026267" cy="333503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lvl="0" algn="just">
                  <a:lnSpc>
                    <a:spcPct val="150000"/>
                  </a:lnSpc>
                  <a:spcBef>
                    <a:spcPts val="1000"/>
                  </a:spcBef>
                  <a:buClr>
                    <a:schemeClr val="tx1"/>
                  </a:buClr>
                  <a:buSzPct val="85000"/>
                </a:pPr>
                <a:r>
                  <a:rPr lang="en-IN" dirty="0"/>
                  <a:t>The SoftMax layer classifies the object belongs to which class based on the probability.</a:t>
                </a:r>
              </a:p>
              <a:p>
                <a:pPr lvl="0" algn="just">
                  <a:lnSpc>
                    <a:spcPct val="150000"/>
                  </a:lnSpc>
                  <a:spcBef>
                    <a:spcPts val="1000"/>
                  </a:spcBef>
                  <a:buClr>
                    <a:schemeClr val="tx1"/>
                  </a:buClr>
                  <a:buSzPct val="85000"/>
                </a:pP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𝑓</m:t>
                      </m:r>
                      <m:d>
                        <m:dPr>
                          <m:ctrlPr>
                            <a:rPr lang="en-IN" i="1" dirty="0">
                              <a:solidFill>
                                <a:srgbClr val="836967"/>
                              </a:solidFill>
                              <a:latin typeface="Cambria Math" panose="02040503050406030204" pitchFamily="18" charset="0"/>
                            </a:rPr>
                          </m:ctrlPr>
                        </m:dPr>
                        <m:e>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𝑦</m:t>
                              </m:r>
                            </m:e>
                            <m:sub>
                              <m:r>
                                <a:rPr lang="en-IN" i="1" dirty="0">
                                  <a:latin typeface="Cambria Math" panose="02040503050406030204" pitchFamily="18" charset="0"/>
                                </a:rPr>
                                <m:t>𝑖</m:t>
                              </m:r>
                            </m:sub>
                          </m:sSub>
                        </m:e>
                      </m:d>
                      <m:r>
                        <a:rPr lang="en-IN" i="0" dirty="0">
                          <a:latin typeface="Cambria Math" panose="02040503050406030204" pitchFamily="18" charset="0"/>
                        </a:rPr>
                        <m:t>=</m:t>
                      </m:r>
                      <m:f>
                        <m:fPr>
                          <m:ctrlPr>
                            <a:rPr lang="en-IN" i="1" dirty="0">
                              <a:solidFill>
                                <a:srgbClr val="836967"/>
                              </a:solidFill>
                              <a:latin typeface="Cambria Math" panose="02040503050406030204" pitchFamily="18" charset="0"/>
                            </a:rPr>
                          </m:ctrlPr>
                        </m:fPr>
                        <m:num>
                          <m:sSup>
                            <m:sSupPr>
                              <m:ctrlPr>
                                <a:rPr lang="en-IN" i="1" dirty="0">
                                  <a:solidFill>
                                    <a:srgbClr val="836967"/>
                                  </a:solidFill>
                                  <a:latin typeface="Cambria Math" panose="02040503050406030204" pitchFamily="18" charset="0"/>
                                </a:rPr>
                              </m:ctrlPr>
                            </m:sSupPr>
                            <m:e>
                              <m:r>
                                <a:rPr lang="en-IN" i="0" dirty="0">
                                  <a:latin typeface="Cambria Math" panose="02040503050406030204" pitchFamily="18" charset="0"/>
                                </a:rPr>
                                <m:t>ⅇ</m:t>
                              </m:r>
                            </m:e>
                            <m:sup>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𝑦</m:t>
                                  </m:r>
                                </m:e>
                                <m:sub>
                                  <m:r>
                                    <a:rPr lang="en-IN" i="1" dirty="0">
                                      <a:latin typeface="Cambria Math" panose="02040503050406030204" pitchFamily="18" charset="0"/>
                                    </a:rPr>
                                    <m:t>𝑖</m:t>
                                  </m:r>
                                </m:sub>
                              </m:sSub>
                            </m:sup>
                          </m:sSup>
                        </m:num>
                        <m:den>
                          <m:nary>
                            <m:naryPr>
                              <m:chr m:val="∑"/>
                              <m:grow m:val="on"/>
                              <m:subHide m:val="on"/>
                              <m:supHide m:val="on"/>
                              <m:ctrlPr>
                                <a:rPr lang="en-IN" i="1" dirty="0">
                                  <a:latin typeface="Cambria Math" panose="02040503050406030204" pitchFamily="18" charset="0"/>
                                </a:rPr>
                              </m:ctrlPr>
                            </m:naryPr>
                            <m:sub/>
                            <m:sup/>
                            <m:e>
                              <m:sSup>
                                <m:sSupPr>
                                  <m:ctrlPr>
                                    <a:rPr lang="en-IN" i="1" dirty="0">
                                      <a:solidFill>
                                        <a:srgbClr val="836967"/>
                                      </a:solidFill>
                                      <a:latin typeface="Cambria Math" panose="02040503050406030204" pitchFamily="18" charset="0"/>
                                    </a:rPr>
                                  </m:ctrlPr>
                                </m:sSupPr>
                                <m:e>
                                  <m:r>
                                    <a:rPr lang="en-IN" i="0" dirty="0">
                                      <a:latin typeface="Cambria Math" panose="02040503050406030204" pitchFamily="18" charset="0"/>
                                    </a:rPr>
                                    <m:t>ⅇ</m:t>
                                  </m:r>
                                </m:e>
                                <m:sup>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𝑦</m:t>
                                      </m:r>
                                    </m:e>
                                    <m:sub>
                                      <m:r>
                                        <a:rPr lang="en-IN" i="1" dirty="0">
                                          <a:latin typeface="Cambria Math" panose="02040503050406030204" pitchFamily="18" charset="0"/>
                                        </a:rPr>
                                        <m:t>𝑘</m:t>
                                      </m:r>
                                    </m:sub>
                                  </m:sSub>
                                </m:sup>
                              </m:sSup>
                            </m:e>
                          </m:nary>
                        </m:den>
                      </m:f>
                    </m:oMath>
                  </m:oMathPara>
                </a14:m>
                <a:endParaRPr lang="en-IN" dirty="0"/>
              </a:p>
            </p:txBody>
          </p:sp>
        </mc:Choice>
        <mc:Fallback>
          <p:sp>
            <p:nvSpPr>
              <p:cNvPr id="5" name="Rectangle 4"/>
              <p:cNvSpPr>
                <a:spLocks noRot="1" noChangeAspect="1" noMove="1" noResize="1" noEditPoints="1" noAdjustHandles="1" noChangeArrowheads="1" noChangeShapeType="1" noTextEdit="1"/>
              </p:cNvSpPr>
              <p:nvPr/>
            </p:nvSpPr>
            <p:spPr>
              <a:xfrm>
                <a:off x="1233889" y="2187707"/>
                <a:ext cx="4026267" cy="3335034"/>
              </a:xfrm>
              <a:prstGeom prst="rect">
                <a:avLst/>
              </a:prstGeom>
              <a:blipFill>
                <a:blip r:embed="rId2"/>
                <a:stretch>
                  <a:fillRect l="-1210" r="-1210"/>
                </a:stretch>
              </a:blipFill>
              <a:ln>
                <a:noFill/>
              </a:ln>
            </p:spPr>
            <p:txBody>
              <a:bodyPr/>
              <a:lstStyle/>
              <a:p>
                <a:r>
                  <a:rPr lang="en-IN">
                    <a:noFill/>
                  </a:rPr>
                  <a:t> </a:t>
                </a:r>
              </a:p>
            </p:txBody>
          </p:sp>
        </mc:Fallback>
      </mc:AlternateContent>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29</a:t>
            </a:fld>
            <a:endParaRPr lang="en-IN" dirty="0">
              <a:solidFill>
                <a:schemeClr val="bg1"/>
              </a:solidFill>
              <a:latin typeface="Arial Black" panose="020B0A04020102020204" pitchFamily="34" charset="0"/>
            </a:endParaRPr>
          </a:p>
        </p:txBody>
      </p:sp>
      <p:pic>
        <p:nvPicPr>
          <p:cNvPr id="7" name="Picture 6">
            <a:extLst>
              <a:ext uri="{FF2B5EF4-FFF2-40B4-BE49-F238E27FC236}">
                <a16:creationId xmlns:a16="http://schemas.microsoft.com/office/drawing/2014/main" id="{1B569DAF-489E-F9A9-0151-C53133DBC2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65129" y="2657683"/>
            <a:ext cx="5429839" cy="2395083"/>
          </a:xfrm>
          <a:prstGeom prst="rect">
            <a:avLst/>
          </a:prstGeom>
        </p:spPr>
      </p:pic>
    </p:spTree>
    <p:extLst>
      <p:ext uri="{BB962C8B-B14F-4D97-AF65-F5344CB8AC3E}">
        <p14:creationId xmlns:p14="http://schemas.microsoft.com/office/powerpoint/2010/main" val="1486901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961534" y="1772238"/>
            <a:ext cx="10125566" cy="432962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a:buClr>
                <a:srgbClr val="5FCBEF"/>
              </a:buClr>
              <a:buSzPct val="80000"/>
            </a:pPr>
            <a:r>
              <a:rPr lang="en-US" dirty="0">
                <a:solidFill>
                  <a:prstClr val="black">
                    <a:lumMod val="75000"/>
                    <a:lumOff val="25000"/>
                  </a:prstClr>
                </a:solidFill>
              </a:rPr>
              <a:t>Brain tumor detection and classification is that the most troublesome and tedious task within the space of medicative image getting ready. MRI (Magnetic Resonance Imaging) may be a medicative procedure, typically adopted by the medical specialist for illustration of inner structure of the build with no surgery. Magnetic resonance imaging provides long information concerning the human delicate tissue, that helps within the conclusion of brain tumor. Precise segmentation of magnetic resonance imaging image is basic for the conclusion of brain tumor by laptop supported clinical device. This paper is concentrated towards the look of Associate in Nursing best and additional correct approach for the detection of neoplasm from brain magnetic resonance imaging scans and if it confirms the presence of tumor then it's focused on evaluating its stage, i.e., benign or malignant, And also Classifies the tumor type. We’ve through an experiment shown that our projected methodology features a larger accuracy than different existent strategies for classifying tumor kind. This method incorporates with, segmentation and morphological operations which are the basic concepts of image processing. Detection and extraction of tumor from MRI scan images of the brain is done by using MATLAB software.</a:t>
            </a:r>
            <a:endParaRPr lang="en-IN" dirty="0">
              <a:solidFill>
                <a:prstClr val="black">
                  <a:lumMod val="75000"/>
                  <a:lumOff val="25000"/>
                </a:prstClr>
              </a:solidFill>
            </a:endParaRPr>
          </a:p>
          <a:p>
            <a:pPr algn="ctr"/>
            <a:endParaRPr lang="en-IN" dirty="0"/>
          </a:p>
        </p:txBody>
      </p:sp>
      <p:sp>
        <p:nvSpPr>
          <p:cNvPr id="8" name="Slide Number Placeholder 1"/>
          <p:cNvSpPr txBox="1">
            <a:spLocks/>
          </p:cNvSpPr>
          <p:nvPr/>
        </p:nvSpPr>
        <p:spPr>
          <a:xfrm>
            <a:off x="11623248" y="6274372"/>
            <a:ext cx="311085"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a:t>
            </a:fld>
            <a:endParaRPr lang="en-IN" dirty="0">
              <a:solidFill>
                <a:schemeClr val="bg1"/>
              </a:solidFill>
              <a:latin typeface="Arial Black" panose="020B0A04020102020204" pitchFamily="34" charset="0"/>
            </a:endParaRPr>
          </a:p>
        </p:txBody>
      </p:sp>
      <p:sp>
        <p:nvSpPr>
          <p:cNvPr id="5" name="Rounded Rectangle 6">
            <a:extLst>
              <a:ext uri="{FF2B5EF4-FFF2-40B4-BE49-F238E27FC236}">
                <a16:creationId xmlns:a16="http://schemas.microsoft.com/office/drawing/2014/main" id="{AF4AB18F-93F1-4068-5C5D-480362825F0F}"/>
              </a:ext>
            </a:extLst>
          </p:cNvPr>
          <p:cNvSpPr/>
          <p:nvPr/>
        </p:nvSpPr>
        <p:spPr>
          <a:xfrm>
            <a:off x="984737" y="835269"/>
            <a:ext cx="3728665" cy="82647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Abstract</a:t>
            </a:r>
            <a:endParaRPr lang="en-IN" sz="4000" dirty="0">
              <a:latin typeface="Arial Rounded MT Bold" panose="020F0704030504030204" pitchFamily="34" charset="0"/>
            </a:endParaRPr>
          </a:p>
        </p:txBody>
      </p:sp>
    </p:spTree>
    <p:extLst>
      <p:ext uri="{BB962C8B-B14F-4D97-AF65-F5344CB8AC3E}">
        <p14:creationId xmlns:p14="http://schemas.microsoft.com/office/powerpoint/2010/main" val="2200646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093508" y="801278"/>
            <a:ext cx="8239027"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Advantages of CNN over SVM</a:t>
            </a:r>
            <a:endParaRPr lang="en-IN" sz="4000" dirty="0">
              <a:latin typeface="Arial Rounded MT Bold" panose="020F0704030504030204" pitchFamily="34" charset="0"/>
            </a:endParaRPr>
          </a:p>
        </p:txBody>
      </p:sp>
      <p:sp>
        <p:nvSpPr>
          <p:cNvPr id="4" name="Slide Number Placeholder 1"/>
          <p:cNvSpPr txBox="1">
            <a:spLocks/>
          </p:cNvSpPr>
          <p:nvPr/>
        </p:nvSpPr>
        <p:spPr>
          <a:xfrm>
            <a:off x="11528982" y="6274372"/>
            <a:ext cx="40535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30</a:t>
            </a:fld>
            <a:endParaRPr lang="en-IN" dirty="0">
              <a:solidFill>
                <a:schemeClr val="bg1"/>
              </a:solidFill>
              <a:latin typeface="Arial Black" panose="020B0A04020102020204" pitchFamily="34" charset="0"/>
            </a:endParaRPr>
          </a:p>
        </p:txBody>
      </p:sp>
      <p:sp>
        <p:nvSpPr>
          <p:cNvPr id="5" name="Rectangle 4"/>
          <p:cNvSpPr/>
          <p:nvPr/>
        </p:nvSpPr>
        <p:spPr>
          <a:xfrm>
            <a:off x="1244337" y="2228096"/>
            <a:ext cx="10378912"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a:rPr>
              <a:t>CNN is more better for image recognition.</a:t>
            </a:r>
          </a:p>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a:rPr>
              <a:t>CNN can go through the huge amount of data than SVM and classify the data.</a:t>
            </a:r>
          </a:p>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a:rPr>
              <a:t>No need of external feature extraction of the object to be classified as like in SVM.</a:t>
            </a:r>
          </a:p>
          <a:p>
            <a:pPr algn="ctr"/>
            <a:endParaRPr lang="en-IN" dirty="0"/>
          </a:p>
        </p:txBody>
      </p:sp>
    </p:spTree>
    <p:extLst>
      <p:ext uri="{BB962C8B-B14F-4D97-AF65-F5344CB8AC3E}">
        <p14:creationId xmlns:p14="http://schemas.microsoft.com/office/powerpoint/2010/main" val="1563076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395167" y="942679"/>
            <a:ext cx="5495827"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Transfer Learning</a:t>
            </a:r>
            <a:endParaRPr lang="en-IN" sz="4000" dirty="0">
              <a:latin typeface="Arial Rounded MT Bold" panose="020F0704030504030204" pitchFamily="34" charset="0"/>
            </a:endParaRPr>
          </a:p>
        </p:txBody>
      </p:sp>
      <p:sp>
        <p:nvSpPr>
          <p:cNvPr id="5" name="Rectangle 4"/>
          <p:cNvSpPr/>
          <p:nvPr/>
        </p:nvSpPr>
        <p:spPr>
          <a:xfrm>
            <a:off x="1197203" y="2237523"/>
            <a:ext cx="10378912"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a:rPr>
              <a:t>It is the reuse of the pre-trained model to a new problem</a:t>
            </a:r>
            <a:endParaRPr lang="en-US" sz="2000" dirty="0">
              <a:latin typeface="Trebuchet MS" panose="020B0603020202020204" pitchFamily="34" charset="0"/>
            </a:endParaRPr>
          </a:p>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pitchFamily="34" charset="0"/>
              </a:rPr>
              <a:t>Here we are using the Google Net for Transfer learning.</a:t>
            </a:r>
            <a:endParaRPr lang="en-IN" sz="2400" b="1" i="1" dirty="0">
              <a:solidFill>
                <a:prstClr val="black">
                  <a:lumMod val="75000"/>
                  <a:lumOff val="25000"/>
                </a:prstClr>
              </a:solidFill>
              <a:latin typeface="Bradley Hand ITC" panose="03070402050302030203" pitchFamily="66" charset="0"/>
            </a:endParaRPr>
          </a:p>
          <a:p>
            <a:pPr algn="ctr"/>
            <a:endParaRPr lang="en-IN" dirty="0"/>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31</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55424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240929" y="942679"/>
            <a:ext cx="5495827" cy="75414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Google Net</a:t>
            </a:r>
            <a:endParaRPr lang="en-IN" sz="4000" dirty="0">
              <a:latin typeface="Arial Rounded MT Bold" panose="020F0704030504030204" pitchFamily="34" charset="0"/>
            </a:endParaRPr>
          </a:p>
        </p:txBody>
      </p:sp>
      <p:sp>
        <p:nvSpPr>
          <p:cNvPr id="5" name="Rectangle 4"/>
          <p:cNvSpPr/>
          <p:nvPr/>
        </p:nvSpPr>
        <p:spPr>
          <a:xfrm>
            <a:off x="1197203" y="2237523"/>
            <a:ext cx="10378912" cy="179498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lvl="0" algn="just">
              <a:lnSpc>
                <a:spcPct val="150000"/>
              </a:lnSpc>
              <a:spcBef>
                <a:spcPts val="1000"/>
              </a:spcBef>
              <a:buClr>
                <a:schemeClr val="tx1"/>
              </a:buClr>
              <a:buSzPct val="85000"/>
            </a:pPr>
            <a:r>
              <a:rPr lang="en-US" sz="2000" b="0" i="0" dirty="0">
                <a:solidFill>
                  <a:srgbClr val="292929"/>
                </a:solidFill>
                <a:effectLst/>
                <a:latin typeface="charter"/>
              </a:rPr>
              <a:t>GoogLeNet is a 22-layer deep convolutional neural network that’s a variant of the Inception Network, a Deep Convolutional Neural Network developed by researchers at Google.</a:t>
            </a:r>
            <a:endParaRPr lang="en-IN" dirty="0"/>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32</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508344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6690B9-F93F-1E89-0272-6827FD186FAE}"/>
              </a:ext>
            </a:extLst>
          </p:cNvPr>
          <p:cNvPicPr>
            <a:picLocks noChangeAspect="1"/>
          </p:cNvPicPr>
          <p:nvPr/>
        </p:nvPicPr>
        <p:blipFill rotWithShape="1">
          <a:blip r:embed="rId2">
            <a:extLst>
              <a:ext uri="{28A0092B-C50C-407E-A947-70E740481C1C}">
                <a14:useLocalDpi xmlns:a14="http://schemas.microsoft.com/office/drawing/2010/main" val="0"/>
              </a:ext>
            </a:extLst>
          </a:blip>
          <a:srcRect t="2061" b="4467"/>
          <a:stretch/>
        </p:blipFill>
        <p:spPr>
          <a:xfrm>
            <a:off x="0" y="0"/>
            <a:ext cx="12192000" cy="6858000"/>
          </a:xfrm>
          <a:prstGeom prst="rect">
            <a:avLst/>
          </a:prstGeom>
        </p:spPr>
      </p:pic>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33</a:t>
            </a:fld>
            <a:endParaRPr lang="en-IN" dirty="0">
              <a:solidFill>
                <a:schemeClr val="bg1"/>
              </a:solidFill>
              <a:latin typeface="Arial Black" panose="020B0A04020102020204" pitchFamily="34" charset="0"/>
            </a:endParaRPr>
          </a:p>
        </p:txBody>
      </p:sp>
      <p:sp>
        <p:nvSpPr>
          <p:cNvPr id="7" name="Rectangle 6">
            <a:extLst>
              <a:ext uri="{FF2B5EF4-FFF2-40B4-BE49-F238E27FC236}">
                <a16:creationId xmlns:a16="http://schemas.microsoft.com/office/drawing/2014/main" id="{8CA1B4CE-9DA1-5940-58FF-3E63CE993F01}"/>
              </a:ext>
            </a:extLst>
          </p:cNvPr>
          <p:cNvSpPr/>
          <p:nvPr/>
        </p:nvSpPr>
        <p:spPr>
          <a:xfrm>
            <a:off x="5120640" y="868680"/>
            <a:ext cx="6949440"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3AFC182D-52D0-8E8D-0208-C8E07B94DDA3}"/>
              </a:ext>
            </a:extLst>
          </p:cNvPr>
          <p:cNvSpPr/>
          <p:nvPr/>
        </p:nvSpPr>
        <p:spPr>
          <a:xfrm>
            <a:off x="1874520" y="640714"/>
            <a:ext cx="585216" cy="3651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376873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6690B9-F93F-1E89-0272-6827FD186FAE}"/>
              </a:ext>
            </a:extLst>
          </p:cNvPr>
          <p:cNvPicPr>
            <a:picLocks noChangeAspect="1"/>
          </p:cNvPicPr>
          <p:nvPr/>
        </p:nvPicPr>
        <p:blipFill rotWithShape="1">
          <a:blip r:embed="rId2">
            <a:extLst>
              <a:ext uri="{28A0092B-C50C-407E-A947-70E740481C1C}">
                <a14:useLocalDpi xmlns:a14="http://schemas.microsoft.com/office/drawing/2010/main" val="0"/>
              </a:ext>
            </a:extLst>
          </a:blip>
          <a:srcRect t="2107" b="4193"/>
          <a:stretch/>
        </p:blipFill>
        <p:spPr>
          <a:xfrm>
            <a:off x="0" y="0"/>
            <a:ext cx="12192000" cy="6857999"/>
          </a:xfrm>
          <a:prstGeom prst="rect">
            <a:avLst/>
          </a:prstGeom>
        </p:spPr>
      </p:pic>
      <p:sp>
        <p:nvSpPr>
          <p:cNvPr id="2" name="Rectangle 1">
            <a:extLst>
              <a:ext uri="{FF2B5EF4-FFF2-40B4-BE49-F238E27FC236}">
                <a16:creationId xmlns:a16="http://schemas.microsoft.com/office/drawing/2014/main" id="{B0BC1A47-2F48-DA15-8EF7-9E5452FD899F}"/>
              </a:ext>
            </a:extLst>
          </p:cNvPr>
          <p:cNvSpPr/>
          <p:nvPr/>
        </p:nvSpPr>
        <p:spPr>
          <a:xfrm>
            <a:off x="5111496" y="5797296"/>
            <a:ext cx="6949440" cy="7040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34</a:t>
            </a:fld>
            <a:endParaRPr lang="en-IN" dirty="0">
              <a:solidFill>
                <a:schemeClr val="bg1"/>
              </a:solidFill>
              <a:latin typeface="Arial Black" panose="020B0A04020102020204" pitchFamily="34" charset="0"/>
            </a:endParaRPr>
          </a:p>
        </p:txBody>
      </p:sp>
      <p:sp>
        <p:nvSpPr>
          <p:cNvPr id="3" name="Rectangle 2">
            <a:extLst>
              <a:ext uri="{FF2B5EF4-FFF2-40B4-BE49-F238E27FC236}">
                <a16:creationId xmlns:a16="http://schemas.microsoft.com/office/drawing/2014/main" id="{299A7397-45FA-5ED8-8E7F-0970E0D2E705}"/>
              </a:ext>
            </a:extLst>
          </p:cNvPr>
          <p:cNvSpPr/>
          <p:nvPr/>
        </p:nvSpPr>
        <p:spPr>
          <a:xfrm>
            <a:off x="1691640" y="5715000"/>
            <a:ext cx="1152144" cy="7040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724964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35</a:t>
            </a:fld>
            <a:endParaRPr lang="en-IN" dirty="0">
              <a:solidFill>
                <a:schemeClr val="bg1"/>
              </a:solidFill>
              <a:latin typeface="Arial Black" panose="020B0A04020102020204" pitchFamily="34" charset="0"/>
            </a:endParaRPr>
          </a:p>
        </p:txBody>
      </p:sp>
      <p:pic>
        <p:nvPicPr>
          <p:cNvPr id="7" name="Picture 6">
            <a:extLst>
              <a:ext uri="{FF2B5EF4-FFF2-40B4-BE49-F238E27FC236}">
                <a16:creationId xmlns:a16="http://schemas.microsoft.com/office/drawing/2014/main" id="{9FBA7B34-4D98-2A5F-4FA8-E42E987296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6181" y="1215364"/>
            <a:ext cx="9696891" cy="5424133"/>
          </a:xfrm>
          <a:prstGeom prst="rect">
            <a:avLst/>
          </a:prstGeom>
        </p:spPr>
      </p:pic>
      <p:sp>
        <p:nvSpPr>
          <p:cNvPr id="2" name="TextBox 1">
            <a:extLst>
              <a:ext uri="{FF2B5EF4-FFF2-40B4-BE49-F238E27FC236}">
                <a16:creationId xmlns:a16="http://schemas.microsoft.com/office/drawing/2014/main" id="{B917EB02-FC84-6B3C-0E58-869BD080A61A}"/>
              </a:ext>
            </a:extLst>
          </p:cNvPr>
          <p:cNvSpPr txBox="1"/>
          <p:nvPr/>
        </p:nvSpPr>
        <p:spPr>
          <a:xfrm>
            <a:off x="1166181" y="521208"/>
            <a:ext cx="4256211" cy="400110"/>
          </a:xfrm>
          <a:prstGeom prst="rect">
            <a:avLst/>
          </a:prstGeom>
          <a:noFill/>
        </p:spPr>
        <p:txBody>
          <a:bodyPr wrap="square" rtlCol="0">
            <a:spAutoFit/>
          </a:bodyPr>
          <a:lstStyle/>
          <a:p>
            <a:r>
              <a:rPr lang="en-IN" sz="2000" b="1" dirty="0"/>
              <a:t>Data used for Training the Network</a:t>
            </a:r>
          </a:p>
        </p:txBody>
      </p:sp>
    </p:spTree>
    <p:extLst>
      <p:ext uri="{BB962C8B-B14F-4D97-AF65-F5344CB8AC3E}">
        <p14:creationId xmlns:p14="http://schemas.microsoft.com/office/powerpoint/2010/main" val="1022076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A7B34-4D98-2A5F-4FA8-E42E987296C1}"/>
              </a:ext>
            </a:extLst>
          </p:cNvPr>
          <p:cNvPicPr>
            <a:picLocks noChangeAspect="1"/>
          </p:cNvPicPr>
          <p:nvPr/>
        </p:nvPicPr>
        <p:blipFill rotWithShape="1">
          <a:blip r:embed="rId2">
            <a:extLst>
              <a:ext uri="{28A0092B-C50C-407E-A947-70E740481C1C}">
                <a14:useLocalDpi xmlns:a14="http://schemas.microsoft.com/office/drawing/2010/main" val="0"/>
              </a:ext>
            </a:extLst>
          </a:blip>
          <a:srcRect t="2749" b="4742"/>
          <a:stretch/>
        </p:blipFill>
        <p:spPr>
          <a:xfrm>
            <a:off x="0" y="188536"/>
            <a:ext cx="12192000" cy="6344239"/>
          </a:xfrm>
          <a:prstGeom prst="rect">
            <a:avLst/>
          </a:prstGeom>
        </p:spPr>
      </p:pic>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36</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78629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A7B34-4D98-2A5F-4FA8-E42E987296C1}"/>
              </a:ext>
            </a:extLst>
          </p:cNvPr>
          <p:cNvPicPr>
            <a:picLocks noChangeAspect="1"/>
          </p:cNvPicPr>
          <p:nvPr/>
        </p:nvPicPr>
        <p:blipFill rotWithShape="1">
          <a:blip r:embed="rId2">
            <a:extLst>
              <a:ext uri="{28A0092B-C50C-407E-A947-70E740481C1C}">
                <a14:useLocalDpi xmlns:a14="http://schemas.microsoft.com/office/drawing/2010/main" val="0"/>
              </a:ext>
            </a:extLst>
          </a:blip>
          <a:srcRect t="2199" b="4605"/>
          <a:stretch/>
        </p:blipFill>
        <p:spPr>
          <a:xfrm>
            <a:off x="0" y="150828"/>
            <a:ext cx="12192000" cy="6391373"/>
          </a:xfrm>
          <a:prstGeom prst="rect">
            <a:avLst/>
          </a:prstGeom>
        </p:spPr>
      </p:pic>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37</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269983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A7B34-4D98-2A5F-4FA8-E42E987296C1}"/>
              </a:ext>
            </a:extLst>
          </p:cNvPr>
          <p:cNvPicPr>
            <a:picLocks noChangeAspect="1"/>
          </p:cNvPicPr>
          <p:nvPr/>
        </p:nvPicPr>
        <p:blipFill rotWithShape="1">
          <a:blip r:embed="rId2">
            <a:extLst>
              <a:ext uri="{28A0092B-C50C-407E-A947-70E740481C1C}">
                <a14:useLocalDpi xmlns:a14="http://schemas.microsoft.com/office/drawing/2010/main" val="0"/>
              </a:ext>
            </a:extLst>
          </a:blip>
          <a:srcRect t="2062" b="4467"/>
          <a:stretch/>
        </p:blipFill>
        <p:spPr>
          <a:xfrm>
            <a:off x="0" y="141402"/>
            <a:ext cx="12192000" cy="6410227"/>
          </a:xfrm>
          <a:prstGeom prst="rect">
            <a:avLst/>
          </a:prstGeom>
        </p:spPr>
      </p:pic>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38</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590488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A7B34-4D98-2A5F-4FA8-E42E987296C1}"/>
              </a:ext>
            </a:extLst>
          </p:cNvPr>
          <p:cNvPicPr>
            <a:picLocks noChangeAspect="1"/>
          </p:cNvPicPr>
          <p:nvPr/>
        </p:nvPicPr>
        <p:blipFill rotWithShape="1">
          <a:blip r:embed="rId2">
            <a:extLst>
              <a:ext uri="{28A0092B-C50C-407E-A947-70E740481C1C}">
                <a14:useLocalDpi xmlns:a14="http://schemas.microsoft.com/office/drawing/2010/main" val="0"/>
              </a:ext>
            </a:extLst>
          </a:blip>
          <a:srcRect t="2062" b="4742"/>
          <a:stretch/>
        </p:blipFill>
        <p:spPr>
          <a:xfrm>
            <a:off x="0" y="141402"/>
            <a:ext cx="12192000" cy="6391373"/>
          </a:xfrm>
          <a:prstGeom prst="rect">
            <a:avLst/>
          </a:prstGeom>
        </p:spPr>
      </p:pic>
      <p:sp>
        <p:nvSpPr>
          <p:cNvPr id="6" name="Slide Number Placeholder 1"/>
          <p:cNvSpPr txBox="1">
            <a:spLocks/>
          </p:cNvSpPr>
          <p:nvPr/>
        </p:nvSpPr>
        <p:spPr>
          <a:xfrm>
            <a:off x="11500702" y="6274372"/>
            <a:ext cx="43363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39</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4229605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6938129" y="0"/>
            <a:ext cx="5253872" cy="6858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4" name="Rectangle 3"/>
          <p:cNvSpPr/>
          <p:nvPr/>
        </p:nvSpPr>
        <p:spPr>
          <a:xfrm>
            <a:off x="984738" y="1951892"/>
            <a:ext cx="5547947" cy="408842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7" name="Rounded Rectangle 6"/>
          <p:cNvSpPr/>
          <p:nvPr/>
        </p:nvSpPr>
        <p:spPr>
          <a:xfrm>
            <a:off x="984737" y="835269"/>
            <a:ext cx="5547947" cy="82647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Introduction</a:t>
            </a:r>
            <a:endParaRPr lang="en-IN" sz="4000" dirty="0">
              <a:latin typeface="Arial Rounded MT Bold" panose="020F0704030504030204" pitchFamily="34" charset="0"/>
            </a:endParaRPr>
          </a:p>
        </p:txBody>
      </p:sp>
      <p:sp>
        <p:nvSpPr>
          <p:cNvPr id="8" name="Rectangle 7"/>
          <p:cNvSpPr/>
          <p:nvPr/>
        </p:nvSpPr>
        <p:spPr>
          <a:xfrm>
            <a:off x="984738" y="2413337"/>
            <a:ext cx="5547947" cy="2554545"/>
          </a:xfrm>
          <a:prstGeom prst="rect">
            <a:avLst/>
          </a:prstGeom>
        </p:spPr>
        <p:txBody>
          <a:bodyPr wrap="square">
            <a:spAutoFit/>
          </a:bodyPr>
          <a:lstStyle/>
          <a:p>
            <a:pPr algn="just"/>
            <a:r>
              <a:rPr lang="en-US" dirty="0"/>
              <a:t>The </a:t>
            </a:r>
            <a:r>
              <a:rPr lang="en-US" sz="2000" dirty="0"/>
              <a:t>proposed system scans the Magnetic Resonance images of brain. The scanning is followed by preprocessing. After enhancement, the image undergoes segmentation and feature extractions. Based on the feature extraction the system identifies whether the tumor is cancerous or non - cancerous (benign) and classifies which type of tumor in three categories.</a:t>
            </a:r>
            <a:endParaRPr lang="en-US" dirty="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rcRect l="19613" r="19613"/>
          <a:stretch/>
        </p:blipFill>
        <p:spPr>
          <a:xfrm>
            <a:off x="6649823" y="1206480"/>
            <a:ext cx="5416486" cy="5013349"/>
          </a:xfrm>
          <a:prstGeom prst="rect">
            <a:avLst/>
          </a:prstGeom>
        </p:spPr>
      </p:pic>
      <p:sp>
        <p:nvSpPr>
          <p:cNvPr id="20" name="Slide Number Placeholder 1"/>
          <p:cNvSpPr txBox="1">
            <a:spLocks/>
          </p:cNvSpPr>
          <p:nvPr/>
        </p:nvSpPr>
        <p:spPr>
          <a:xfrm>
            <a:off x="11623248" y="6274372"/>
            <a:ext cx="311085"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4</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434828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6938129" y="0"/>
            <a:ext cx="5253872" cy="6858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4" name="Rectangle 3"/>
          <p:cNvSpPr/>
          <p:nvPr/>
        </p:nvSpPr>
        <p:spPr>
          <a:xfrm>
            <a:off x="984738" y="1951892"/>
            <a:ext cx="5547947" cy="408842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7" name="Rounded Rectangle 6"/>
          <p:cNvSpPr/>
          <p:nvPr/>
        </p:nvSpPr>
        <p:spPr>
          <a:xfrm>
            <a:off x="984737" y="835269"/>
            <a:ext cx="5547947" cy="82647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Conclusion</a:t>
            </a:r>
            <a:endParaRPr lang="en-IN" sz="4000" dirty="0">
              <a:latin typeface="Arial Rounded MT Bold" panose="020F0704030504030204" pitchFamily="34" charset="0"/>
            </a:endParaRPr>
          </a:p>
        </p:txBody>
      </p:sp>
      <p:sp>
        <p:nvSpPr>
          <p:cNvPr id="8" name="Rectangle 7"/>
          <p:cNvSpPr/>
          <p:nvPr/>
        </p:nvSpPr>
        <p:spPr>
          <a:xfrm>
            <a:off x="1055802" y="2505670"/>
            <a:ext cx="9755534" cy="1852815"/>
          </a:xfrm>
          <a:prstGeom prst="rect">
            <a:avLst/>
          </a:prstGeom>
        </p:spPr>
        <p:txBody>
          <a:bodyPr wrap="square">
            <a:spAutoFit/>
          </a:bodyPr>
          <a:lstStyle/>
          <a:p>
            <a:pPr algn="just">
              <a:lnSpc>
                <a:spcPct val="200000"/>
              </a:lnSpc>
            </a:pPr>
            <a:r>
              <a:rPr lang="en-US" sz="2000" dirty="0"/>
              <a:t>We conclude that our software helps in detecting the tumor in two ways one option is it was Benign or Malignant and the second option is it can classify the given MRI scan consists of which type of Tumor based on three categories like Glioma, Pituitary and Meningioma.</a:t>
            </a:r>
          </a:p>
        </p:txBody>
      </p:sp>
      <p:sp>
        <p:nvSpPr>
          <p:cNvPr id="20" name="Slide Number Placeholder 1"/>
          <p:cNvSpPr txBox="1">
            <a:spLocks/>
          </p:cNvSpPr>
          <p:nvPr/>
        </p:nvSpPr>
        <p:spPr>
          <a:xfrm>
            <a:off x="11503152" y="6274372"/>
            <a:ext cx="431181"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40</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723975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6938129" y="0"/>
            <a:ext cx="5253872" cy="6858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4" name="Rectangle 3"/>
          <p:cNvSpPr/>
          <p:nvPr/>
        </p:nvSpPr>
        <p:spPr>
          <a:xfrm>
            <a:off x="984738" y="1951892"/>
            <a:ext cx="5547947" cy="408842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7" name="Rounded Rectangle 6"/>
          <p:cNvSpPr/>
          <p:nvPr/>
        </p:nvSpPr>
        <p:spPr>
          <a:xfrm>
            <a:off x="984737" y="835269"/>
            <a:ext cx="5547947" cy="82647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Future Scope</a:t>
            </a:r>
            <a:endParaRPr lang="en-IN" sz="4000" dirty="0">
              <a:latin typeface="Arial Rounded MT Bold" panose="020F0704030504030204" pitchFamily="34" charset="0"/>
            </a:endParaRPr>
          </a:p>
        </p:txBody>
      </p:sp>
      <p:sp>
        <p:nvSpPr>
          <p:cNvPr id="8" name="Rectangle 7"/>
          <p:cNvSpPr/>
          <p:nvPr/>
        </p:nvSpPr>
        <p:spPr>
          <a:xfrm>
            <a:off x="1218233" y="2891260"/>
            <a:ext cx="9755534" cy="1237262"/>
          </a:xfrm>
          <a:prstGeom prst="rect">
            <a:avLst/>
          </a:prstGeom>
        </p:spPr>
        <p:txBody>
          <a:bodyPr wrap="square">
            <a:spAutoFit/>
          </a:bodyPr>
          <a:lstStyle/>
          <a:p>
            <a:pPr algn="just">
              <a:lnSpc>
                <a:spcPct val="200000"/>
              </a:lnSpc>
            </a:pPr>
            <a:r>
              <a:rPr lang="en-US" sz="2000" dirty="0"/>
              <a:t>The present system classifies the tumor only between four categories our future scope is to train the network for all the types and increase the classes for classification.</a:t>
            </a:r>
          </a:p>
        </p:txBody>
      </p:sp>
      <p:sp>
        <p:nvSpPr>
          <p:cNvPr id="20" name="Slide Number Placeholder 1"/>
          <p:cNvSpPr txBox="1">
            <a:spLocks/>
          </p:cNvSpPr>
          <p:nvPr/>
        </p:nvSpPr>
        <p:spPr>
          <a:xfrm>
            <a:off x="11503152" y="6274372"/>
            <a:ext cx="431181"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41</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881043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1090329" y="1536527"/>
            <a:ext cx="10190376" cy="5262979"/>
          </a:xfrm>
          <a:prstGeom prst="rect">
            <a:avLst/>
          </a:prstGeom>
          <a:noFill/>
        </p:spPr>
        <p:txBody>
          <a:bodyPr wrap="square" rtlCol="0" anchor="ctr">
            <a:spAutoFit/>
          </a:bodyPr>
          <a:lstStyle/>
          <a:p>
            <a:pPr algn="just">
              <a:spcAft>
                <a:spcPts val="600"/>
              </a:spcAft>
            </a:pPr>
            <a:r>
              <a:rPr lang="en-US" b="1" dirty="0"/>
              <a:t>[1] </a:t>
            </a:r>
            <a:r>
              <a:rPr lang="en-US" dirty="0"/>
              <a:t>M. Al-</a:t>
            </a:r>
            <a:r>
              <a:rPr lang="en-US" dirty="0" err="1"/>
              <a:t>Ayyoub</a:t>
            </a:r>
            <a:r>
              <a:rPr lang="en-US" dirty="0"/>
              <a:t>, G. </a:t>
            </a:r>
            <a:r>
              <a:rPr lang="en-US" dirty="0" err="1"/>
              <a:t>Husari</a:t>
            </a:r>
            <a:r>
              <a:rPr lang="en-US" dirty="0"/>
              <a:t>, O. Darwish, and A. </a:t>
            </a:r>
            <a:r>
              <a:rPr lang="en-US" dirty="0" err="1"/>
              <a:t>Alabed-Alaziz</a:t>
            </a:r>
            <a:r>
              <a:rPr lang="en-US" dirty="0"/>
              <a:t>, “Machine learning approach for brain tumor detection,” Proceedings of the 3rd International Conference on Information and Communication Systems - ICICS 12, 2012. </a:t>
            </a:r>
          </a:p>
          <a:p>
            <a:pPr algn="just">
              <a:spcAft>
                <a:spcPts val="600"/>
              </a:spcAft>
            </a:pPr>
            <a:r>
              <a:rPr lang="en-US" b="1" dirty="0"/>
              <a:t>[2] </a:t>
            </a:r>
            <a:r>
              <a:rPr lang="en-US" dirty="0"/>
              <a:t>Kaur, </a:t>
            </a:r>
            <a:r>
              <a:rPr lang="en-US" dirty="0" err="1"/>
              <a:t>Mandhir</a:t>
            </a:r>
            <a:r>
              <a:rPr lang="en-US" dirty="0"/>
              <a:t>, and Rinkesh Mittal. "Survey of Intelligent Methods for Brain Tumor Detection." International Journal of Computer Science Issues (IJCSI) 11.5 (2014): 108.</a:t>
            </a:r>
          </a:p>
          <a:p>
            <a:pPr algn="just">
              <a:spcAft>
                <a:spcPts val="600"/>
              </a:spcAft>
            </a:pPr>
            <a:r>
              <a:rPr lang="en-US" b="1" dirty="0"/>
              <a:t>[3] </a:t>
            </a:r>
            <a:r>
              <a:rPr lang="en-US" dirty="0"/>
              <a:t>A. </a:t>
            </a:r>
            <a:r>
              <a:rPr lang="en-US" dirty="0" err="1"/>
              <a:t>Ladgham</a:t>
            </a:r>
            <a:r>
              <a:rPr lang="en-US" dirty="0"/>
              <a:t>, G. </a:t>
            </a:r>
            <a:r>
              <a:rPr lang="en-US" dirty="0" err="1"/>
              <a:t>Torkhani</a:t>
            </a:r>
            <a:r>
              <a:rPr lang="en-US" dirty="0"/>
              <a:t>, A. </a:t>
            </a:r>
            <a:r>
              <a:rPr lang="en-US" dirty="0" err="1"/>
              <a:t>Sakly</a:t>
            </a:r>
            <a:r>
              <a:rPr lang="en-US" dirty="0"/>
              <a:t>, and A. </a:t>
            </a:r>
            <a:r>
              <a:rPr lang="en-US" dirty="0" err="1"/>
              <a:t>Mtibaa</a:t>
            </a:r>
            <a:r>
              <a:rPr lang="en-US" dirty="0"/>
              <a:t>, “Modified support vector machines for MR brain images recognition,” 2013 International Conference on Control, Decision and Information Technologies (</a:t>
            </a:r>
            <a:r>
              <a:rPr lang="en-US" dirty="0" err="1"/>
              <a:t>CoDIT</a:t>
            </a:r>
            <a:r>
              <a:rPr lang="en-US" dirty="0"/>
              <a:t>), 2013. </a:t>
            </a:r>
          </a:p>
          <a:p>
            <a:pPr algn="just">
              <a:spcAft>
                <a:spcPts val="600"/>
              </a:spcAft>
            </a:pPr>
            <a:r>
              <a:rPr lang="en-US" b="1" dirty="0"/>
              <a:t>[4] </a:t>
            </a:r>
            <a:r>
              <a:rPr lang="en-US" dirty="0"/>
              <a:t>P. </a:t>
            </a:r>
            <a:r>
              <a:rPr lang="en-US" dirty="0" err="1"/>
              <a:t>Su</a:t>
            </a:r>
            <a:r>
              <a:rPr lang="en-US" dirty="0"/>
              <a:t>, Z. </a:t>
            </a:r>
            <a:r>
              <a:rPr lang="en-US" dirty="0" err="1"/>
              <a:t>Xue</a:t>
            </a:r>
            <a:r>
              <a:rPr lang="en-US" dirty="0"/>
              <a:t>, L. Chi, J. Yang, and S. T. Wong, “Support vector machine (SVM) active learning for automated Glioblastoma segmentation,” 2012 9th IEEE International Symposium on Biomedical Imaging (ISBI), 2012. </a:t>
            </a:r>
          </a:p>
          <a:p>
            <a:pPr algn="just">
              <a:spcAft>
                <a:spcPts val="600"/>
              </a:spcAft>
            </a:pPr>
            <a:r>
              <a:rPr lang="en-US" dirty="0"/>
              <a:t>[5] R. Lang, L. Zhao, and K. Jia, “Brain tumor image segmentation based on convolution neural network,” 2016 9th International Congress on Image and Signal Processing, </a:t>
            </a:r>
            <a:r>
              <a:rPr lang="en-US" dirty="0" err="1"/>
              <a:t>BioMedical</a:t>
            </a:r>
            <a:r>
              <a:rPr lang="en-US" dirty="0"/>
              <a:t> Engineering and Informatics (CISP- BMEI), 2016. </a:t>
            </a:r>
          </a:p>
          <a:p>
            <a:pPr algn="just">
              <a:spcAft>
                <a:spcPts val="600"/>
              </a:spcAft>
            </a:pPr>
            <a:r>
              <a:rPr lang="en-US" b="1" dirty="0"/>
              <a:t>[6] </a:t>
            </a:r>
            <a:r>
              <a:rPr lang="en-US" dirty="0"/>
              <a:t>Liu, </a:t>
            </a:r>
            <a:r>
              <a:rPr lang="en-US" dirty="0" err="1"/>
              <a:t>Tianyi</a:t>
            </a:r>
            <a:r>
              <a:rPr lang="en-US" dirty="0"/>
              <a:t>, et al. "Implementation of training convolutional neural networks." </a:t>
            </a:r>
            <a:r>
              <a:rPr lang="en-US" dirty="0" err="1"/>
              <a:t>arXiv</a:t>
            </a:r>
            <a:r>
              <a:rPr lang="en-US" dirty="0"/>
              <a:t> preprint arXiv:1506.01195 (2015).</a:t>
            </a:r>
          </a:p>
          <a:p>
            <a:endParaRPr lang="en-IN" dirty="0"/>
          </a:p>
        </p:txBody>
      </p:sp>
      <p:sp>
        <p:nvSpPr>
          <p:cNvPr id="5" name="Rounded Rectangle 4"/>
          <p:cNvSpPr/>
          <p:nvPr/>
        </p:nvSpPr>
        <p:spPr>
          <a:xfrm>
            <a:off x="1090329" y="537328"/>
            <a:ext cx="4402317" cy="78242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latin typeface="Arial Rounded MT Bold" panose="020F0704030504030204" pitchFamily="34" charset="0"/>
              </a:rPr>
              <a:t>References</a:t>
            </a:r>
          </a:p>
        </p:txBody>
      </p:sp>
      <p:sp>
        <p:nvSpPr>
          <p:cNvPr id="6" name="Slide Number Placeholder 1"/>
          <p:cNvSpPr txBox="1">
            <a:spLocks/>
          </p:cNvSpPr>
          <p:nvPr/>
        </p:nvSpPr>
        <p:spPr>
          <a:xfrm>
            <a:off x="11541212" y="6293226"/>
            <a:ext cx="393122"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42</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4860599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BA9EC7"/>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97" t="-137" r="297" b="7904"/>
          <a:stretch/>
        </p:blipFill>
        <p:spPr>
          <a:xfrm>
            <a:off x="5842000" y="213528"/>
            <a:ext cx="6350000" cy="6325386"/>
          </a:xfrm>
          <a:prstGeom prst="rect">
            <a:avLst/>
          </a:prstGeom>
        </p:spPr>
      </p:pic>
      <p:sp>
        <p:nvSpPr>
          <p:cNvPr id="3" name="Rectangle 2"/>
          <p:cNvSpPr/>
          <p:nvPr/>
        </p:nvSpPr>
        <p:spPr>
          <a:xfrm>
            <a:off x="490194" y="2271860"/>
            <a:ext cx="5967166" cy="238169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8800" b="1" dirty="0">
                <a:solidFill>
                  <a:schemeClr val="bg1"/>
                </a:solidFill>
                <a:effectLst>
                  <a:outerShdw blurRad="38100" dist="38100" dir="2700000" algn="tl">
                    <a:srgbClr val="000000">
                      <a:alpha val="43137"/>
                    </a:srgbClr>
                  </a:outerShdw>
                </a:effectLst>
                <a:latin typeface="Ink Free" panose="03080402000500000000" pitchFamily="66" charset="0"/>
              </a:rPr>
              <a:t>Thank You</a:t>
            </a:r>
            <a:endParaRPr lang="en-IN" sz="8800" b="1" dirty="0">
              <a:solidFill>
                <a:schemeClr val="bg1"/>
              </a:solidFill>
              <a:effectLst>
                <a:outerShdw blurRad="38100" dist="38100" dir="2700000" algn="tl">
                  <a:srgbClr val="000000">
                    <a:alpha val="43137"/>
                  </a:srgbClr>
                </a:outerShdw>
              </a:effectLst>
              <a:latin typeface="Ink Free" panose="03080402000500000000" pitchFamily="66" charset="0"/>
            </a:endParaRPr>
          </a:p>
        </p:txBody>
      </p:sp>
      <p:sp>
        <p:nvSpPr>
          <p:cNvPr id="5" name="Slide Number Placeholder 1"/>
          <p:cNvSpPr txBox="1">
            <a:spLocks/>
          </p:cNvSpPr>
          <p:nvPr/>
        </p:nvSpPr>
        <p:spPr>
          <a:xfrm>
            <a:off x="11547836" y="6274372"/>
            <a:ext cx="386498" cy="365125"/>
          </a:xfrm>
          <a:prstGeom prst="rect">
            <a:avLst/>
          </a:prstGeom>
          <a:solidFill>
            <a:schemeClr val="bg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tx1"/>
                </a:solidFill>
                <a:latin typeface="Arial Black" panose="020B0A04020102020204" pitchFamily="34" charset="0"/>
              </a:rPr>
              <a:pPr/>
              <a:t>43</a:t>
            </a:fld>
            <a:endParaRPr lang="en-IN"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1499004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1385740" y="2432116"/>
            <a:ext cx="5882326" cy="28280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a:r>
              <a:rPr lang="en-US" sz="2000" dirty="0">
                <a:solidFill>
                  <a:schemeClr val="tx1"/>
                </a:solidFill>
              </a:rPr>
              <a:t>A tumor is a mass of tissue formed by the accumulation of abnormal cells, which keep on growing. </a:t>
            </a:r>
          </a:p>
          <a:p>
            <a:pPr algn="just"/>
            <a:r>
              <a:rPr lang="en-US" sz="2000" dirty="0">
                <a:solidFill>
                  <a:schemeClr val="tx1"/>
                </a:solidFill>
              </a:rPr>
              <a:t>The brain Tumor can be noncancerous and cancerous.</a:t>
            </a:r>
          </a:p>
          <a:p>
            <a:pPr algn="just"/>
            <a:r>
              <a:rPr lang="en-US" sz="2000" dirty="0">
                <a:solidFill>
                  <a:schemeClr val="bg1"/>
                </a:solidFill>
              </a:rPr>
              <a:t>	</a:t>
            </a:r>
            <a:r>
              <a:rPr lang="en-US" sz="2000" dirty="0">
                <a:solidFill>
                  <a:srgbClr val="C00000"/>
                </a:solidFill>
              </a:rPr>
              <a:t>--</a:t>
            </a:r>
            <a:r>
              <a:rPr lang="en-US" sz="2000" dirty="0">
                <a:solidFill>
                  <a:srgbClr val="92D050"/>
                </a:solidFill>
              </a:rPr>
              <a:t> </a:t>
            </a:r>
            <a:r>
              <a:rPr lang="en-US" sz="2000" dirty="0">
                <a:solidFill>
                  <a:srgbClr val="C00000"/>
                </a:solidFill>
              </a:rPr>
              <a:t>Benign </a:t>
            </a:r>
            <a:r>
              <a:rPr lang="en-US" sz="2000" dirty="0">
                <a:solidFill>
                  <a:srgbClr val="C00000"/>
                </a:solidFill>
                <a:sym typeface="Wingdings" panose="05000000000000000000" pitchFamily="2" charset="2"/>
              </a:rPr>
              <a:t></a:t>
            </a:r>
            <a:endParaRPr lang="en-US" sz="2000" dirty="0">
              <a:solidFill>
                <a:srgbClr val="C00000"/>
              </a:solidFill>
            </a:endParaRPr>
          </a:p>
          <a:p>
            <a:pPr algn="just"/>
            <a:r>
              <a:rPr lang="en-US" sz="2000" dirty="0">
                <a:solidFill>
                  <a:srgbClr val="C00000"/>
                </a:solidFill>
              </a:rPr>
              <a:t>	-- Malignant </a:t>
            </a:r>
            <a:r>
              <a:rPr lang="en-US" sz="2000" dirty="0">
                <a:solidFill>
                  <a:srgbClr val="C00000"/>
                </a:solidFill>
                <a:sym typeface="Wingdings" panose="05000000000000000000" pitchFamily="2" charset="2"/>
              </a:rPr>
              <a:t></a:t>
            </a:r>
            <a:endParaRPr lang="en-IN" sz="2000" dirty="0">
              <a:solidFill>
                <a:srgbClr val="C00000"/>
              </a:solidFill>
            </a:endParaRPr>
          </a:p>
        </p:txBody>
      </p:sp>
      <p:sp>
        <p:nvSpPr>
          <p:cNvPr id="5" name="Rounded Rectangle 4"/>
          <p:cNvSpPr/>
          <p:nvPr/>
        </p:nvSpPr>
        <p:spPr>
          <a:xfrm>
            <a:off x="1310326" y="1046771"/>
            <a:ext cx="5547947" cy="82647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Brain Tumor</a:t>
            </a:r>
            <a:endParaRPr lang="en-IN" sz="4000" dirty="0">
              <a:latin typeface="Arial Rounded MT Bold" panose="020F0704030504030204" pitchFamily="34" charset="0"/>
            </a:endParaRPr>
          </a:p>
        </p:txBody>
      </p:sp>
      <p:sp>
        <p:nvSpPr>
          <p:cNvPr id="6" name="Slide Number Placeholder 1"/>
          <p:cNvSpPr txBox="1">
            <a:spLocks/>
          </p:cNvSpPr>
          <p:nvPr/>
        </p:nvSpPr>
        <p:spPr>
          <a:xfrm>
            <a:off x="11623248" y="6274372"/>
            <a:ext cx="311085" cy="365125"/>
          </a:xfrm>
          <a:prstGeom prst="rect">
            <a:avLst/>
          </a:prstGeom>
          <a:solidFill>
            <a:schemeClr val="tx1">
              <a:lumMod val="95000"/>
              <a:lumOff val="5000"/>
            </a:schemeClr>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b="1" smtClean="0">
                <a:solidFill>
                  <a:schemeClr val="bg1"/>
                </a:solidFill>
                <a:latin typeface="Arial Black" panose="020B0A04020102020204" pitchFamily="34" charset="0"/>
              </a:rPr>
              <a:pPr/>
              <a:t>5</a:t>
            </a:fld>
            <a:endParaRPr lang="en-IN" b="1" dirty="0">
              <a:solidFill>
                <a:schemeClr val="bg1"/>
              </a:solidFill>
              <a:latin typeface="Arial Black" panose="020B0A04020102020204" pitchFamily="34" charset="0"/>
            </a:endParaRPr>
          </a:p>
        </p:txBody>
      </p:sp>
      <p:pic>
        <p:nvPicPr>
          <p:cNvPr id="4" name="Picture 3">
            <a:extLst>
              <a:ext uri="{FF2B5EF4-FFF2-40B4-BE49-F238E27FC236}">
                <a16:creationId xmlns:a16="http://schemas.microsoft.com/office/drawing/2014/main" id="{1884C939-DFDE-2D75-7456-694627E5C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237" y="2613631"/>
            <a:ext cx="2214662" cy="2508551"/>
          </a:xfrm>
          <a:prstGeom prst="rect">
            <a:avLst/>
          </a:prstGeom>
        </p:spPr>
      </p:pic>
    </p:spTree>
    <p:extLst>
      <p:ext uri="{BB962C8B-B14F-4D97-AF65-F5344CB8AC3E}">
        <p14:creationId xmlns:p14="http://schemas.microsoft.com/office/powerpoint/2010/main" val="1776690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1385740" y="2432116"/>
            <a:ext cx="4506013" cy="28280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a:r>
              <a:rPr lang="en-US" sz="2000" dirty="0">
                <a:solidFill>
                  <a:schemeClr val="tx1"/>
                </a:solidFill>
              </a:rPr>
              <a:t>The benign tumor is an non-cancerous tumor but coming to the malignant type tumor is an cancerous tumor</a:t>
            </a:r>
            <a:endParaRPr lang="en-IN" sz="2000" dirty="0">
              <a:solidFill>
                <a:schemeClr val="tx1"/>
              </a:solidFill>
            </a:endParaRPr>
          </a:p>
        </p:txBody>
      </p:sp>
      <p:sp>
        <p:nvSpPr>
          <p:cNvPr id="5" name="Rounded Rectangle 4"/>
          <p:cNvSpPr/>
          <p:nvPr/>
        </p:nvSpPr>
        <p:spPr>
          <a:xfrm>
            <a:off x="1310326" y="1046771"/>
            <a:ext cx="5957740" cy="82647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Benign and Malignant</a:t>
            </a:r>
            <a:endParaRPr lang="en-IN" sz="4000" dirty="0">
              <a:latin typeface="Arial Rounded MT Bold" panose="020F0704030504030204" pitchFamily="34" charset="0"/>
            </a:endParaRPr>
          </a:p>
        </p:txBody>
      </p:sp>
      <p:sp>
        <p:nvSpPr>
          <p:cNvPr id="6" name="Slide Number Placeholder 1"/>
          <p:cNvSpPr txBox="1">
            <a:spLocks/>
          </p:cNvSpPr>
          <p:nvPr/>
        </p:nvSpPr>
        <p:spPr>
          <a:xfrm>
            <a:off x="11623248" y="6274372"/>
            <a:ext cx="311085" cy="365125"/>
          </a:xfrm>
          <a:prstGeom prst="rect">
            <a:avLst/>
          </a:prstGeom>
          <a:solidFill>
            <a:schemeClr val="tx1">
              <a:lumMod val="95000"/>
              <a:lumOff val="5000"/>
            </a:schemeClr>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b="1" smtClean="0">
                <a:solidFill>
                  <a:schemeClr val="bg1"/>
                </a:solidFill>
                <a:latin typeface="Arial Black" panose="020B0A04020102020204" pitchFamily="34" charset="0"/>
              </a:rPr>
              <a:pPr/>
              <a:t>6</a:t>
            </a:fld>
            <a:endParaRPr lang="en-IN" b="1" dirty="0">
              <a:solidFill>
                <a:schemeClr val="bg1"/>
              </a:solidFill>
              <a:latin typeface="Arial Black" panose="020B0A04020102020204" pitchFamily="34" charset="0"/>
            </a:endParaRPr>
          </a:p>
        </p:txBody>
      </p:sp>
      <p:pic>
        <p:nvPicPr>
          <p:cNvPr id="2" name="Picture 1">
            <a:extLst>
              <a:ext uri="{FF2B5EF4-FFF2-40B4-BE49-F238E27FC236}">
                <a16:creationId xmlns:a16="http://schemas.microsoft.com/office/drawing/2014/main" id="{697AFACF-651B-4794-F03D-77F8E79D20C3}"/>
              </a:ext>
            </a:extLst>
          </p:cNvPr>
          <p:cNvPicPr>
            <a:picLocks noChangeAspect="1"/>
          </p:cNvPicPr>
          <p:nvPr/>
        </p:nvPicPr>
        <p:blipFill rotWithShape="1">
          <a:blip r:embed="rId2">
            <a:extLst>
              <a:ext uri="{28A0092B-C50C-407E-A947-70E740481C1C}">
                <a14:useLocalDpi xmlns:a14="http://schemas.microsoft.com/office/drawing/2010/main" val="0"/>
              </a:ext>
            </a:extLst>
          </a:blip>
          <a:srcRect t="-724" b="5610"/>
          <a:stretch/>
        </p:blipFill>
        <p:spPr>
          <a:xfrm>
            <a:off x="6385091" y="2314280"/>
            <a:ext cx="4835573" cy="3063713"/>
          </a:xfrm>
          <a:prstGeom prst="rect">
            <a:avLst/>
          </a:prstGeom>
        </p:spPr>
      </p:pic>
    </p:spTree>
    <p:extLst>
      <p:ext uri="{BB962C8B-B14F-4D97-AF65-F5344CB8AC3E}">
        <p14:creationId xmlns:p14="http://schemas.microsoft.com/office/powerpoint/2010/main" val="1271092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1385740" y="2432116"/>
            <a:ext cx="4506013" cy="28280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a:endParaRPr lang="en-IN" sz="2000" dirty="0">
              <a:solidFill>
                <a:schemeClr val="tx1"/>
              </a:solidFill>
            </a:endParaRPr>
          </a:p>
        </p:txBody>
      </p:sp>
      <p:sp>
        <p:nvSpPr>
          <p:cNvPr id="5" name="Rounded Rectangle 4"/>
          <p:cNvSpPr/>
          <p:nvPr/>
        </p:nvSpPr>
        <p:spPr>
          <a:xfrm>
            <a:off x="1538140" y="1070925"/>
            <a:ext cx="3996964" cy="74903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Tumor Types</a:t>
            </a:r>
            <a:endParaRPr lang="en-IN" sz="4000" dirty="0">
              <a:latin typeface="Arial Rounded MT Bold" panose="020F0704030504030204" pitchFamily="34" charset="0"/>
            </a:endParaRPr>
          </a:p>
        </p:txBody>
      </p:sp>
      <p:sp>
        <p:nvSpPr>
          <p:cNvPr id="6" name="Slide Number Placeholder 1"/>
          <p:cNvSpPr txBox="1">
            <a:spLocks/>
          </p:cNvSpPr>
          <p:nvPr/>
        </p:nvSpPr>
        <p:spPr>
          <a:xfrm>
            <a:off x="11623248" y="6274372"/>
            <a:ext cx="311085" cy="365125"/>
          </a:xfrm>
          <a:prstGeom prst="rect">
            <a:avLst/>
          </a:prstGeom>
          <a:solidFill>
            <a:schemeClr val="tx1">
              <a:lumMod val="95000"/>
              <a:lumOff val="5000"/>
            </a:schemeClr>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7</a:t>
            </a:fld>
            <a:endParaRPr lang="en-IN" dirty="0">
              <a:solidFill>
                <a:schemeClr val="bg1"/>
              </a:solidFill>
              <a:latin typeface="Arial Black" panose="020B0A04020102020204" pitchFamily="34" charset="0"/>
            </a:endParaRPr>
          </a:p>
        </p:txBody>
      </p:sp>
      <p:pic>
        <p:nvPicPr>
          <p:cNvPr id="2" name="Picture 1">
            <a:extLst>
              <a:ext uri="{FF2B5EF4-FFF2-40B4-BE49-F238E27FC236}">
                <a16:creationId xmlns:a16="http://schemas.microsoft.com/office/drawing/2014/main" id="{697AFACF-651B-4794-F03D-77F8E79D20C3}"/>
              </a:ext>
            </a:extLst>
          </p:cNvPr>
          <p:cNvPicPr>
            <a:picLocks noChangeAspect="1"/>
          </p:cNvPicPr>
          <p:nvPr/>
        </p:nvPicPr>
        <p:blipFill rotWithShape="1">
          <a:blip r:embed="rId2">
            <a:extLst>
              <a:ext uri="{28A0092B-C50C-407E-A947-70E740481C1C}">
                <a14:useLocalDpi xmlns:a14="http://schemas.microsoft.com/office/drawing/2010/main" val="0"/>
              </a:ext>
            </a:extLst>
          </a:blip>
          <a:srcRect l="-348" t="15072" r="348" b="-638"/>
          <a:stretch/>
        </p:blipFill>
        <p:spPr>
          <a:xfrm>
            <a:off x="6433741" y="2584516"/>
            <a:ext cx="4774730" cy="2752626"/>
          </a:xfrm>
          <a:prstGeom prst="rect">
            <a:avLst/>
          </a:prstGeom>
        </p:spPr>
      </p:pic>
      <p:sp>
        <p:nvSpPr>
          <p:cNvPr id="7" name="Rectangle 6">
            <a:extLst>
              <a:ext uri="{FF2B5EF4-FFF2-40B4-BE49-F238E27FC236}">
                <a16:creationId xmlns:a16="http://schemas.microsoft.com/office/drawing/2014/main" id="{F29B348E-D5CB-94FC-BB25-A834E94FBAA4}"/>
              </a:ext>
            </a:extLst>
          </p:cNvPr>
          <p:cNvSpPr/>
          <p:nvPr/>
        </p:nvSpPr>
        <p:spPr>
          <a:xfrm>
            <a:off x="1538140" y="2584516"/>
            <a:ext cx="4506013" cy="28280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a:r>
              <a:rPr lang="en-US" sz="2000" dirty="0">
                <a:solidFill>
                  <a:schemeClr val="tx1"/>
                </a:solidFill>
              </a:rPr>
              <a:t>These are the different types of tumors, in our system we classifies the given tumor is off which type between Glioma, Meningioma and Pituitary.</a:t>
            </a:r>
            <a:endParaRPr lang="en-IN" sz="2000" dirty="0">
              <a:solidFill>
                <a:schemeClr val="tx1"/>
              </a:solidFill>
            </a:endParaRPr>
          </a:p>
        </p:txBody>
      </p:sp>
    </p:spTree>
    <p:extLst>
      <p:ext uri="{BB962C8B-B14F-4D97-AF65-F5344CB8AC3E}">
        <p14:creationId xmlns:p14="http://schemas.microsoft.com/office/powerpoint/2010/main" val="781678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899474" y="641023"/>
            <a:ext cx="10454326" cy="55052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6" name="Rounded Rectangle 5"/>
          <p:cNvSpPr/>
          <p:nvPr/>
        </p:nvSpPr>
        <p:spPr>
          <a:xfrm>
            <a:off x="1197204" y="914796"/>
            <a:ext cx="5547947" cy="826477"/>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Existing System</a:t>
            </a:r>
            <a:endParaRPr lang="en-IN" sz="4000" dirty="0">
              <a:latin typeface="Arial Rounded MT Bold" panose="020F0704030504030204" pitchFamily="34" charset="0"/>
            </a:endParaRPr>
          </a:p>
        </p:txBody>
      </p:sp>
      <p:sp>
        <p:nvSpPr>
          <p:cNvPr id="7" name="Rectangle 6"/>
          <p:cNvSpPr/>
          <p:nvPr/>
        </p:nvSpPr>
        <p:spPr>
          <a:xfrm>
            <a:off x="1197204" y="2237523"/>
            <a:ext cx="5872900"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lvl="0" algn="just">
              <a:lnSpc>
                <a:spcPct val="250000"/>
              </a:lnSpc>
              <a:spcBef>
                <a:spcPts val="1000"/>
              </a:spcBef>
              <a:buClr>
                <a:schemeClr val="tx1"/>
              </a:buClr>
              <a:buSzPct val="85000"/>
            </a:pPr>
            <a:r>
              <a:rPr lang="en-IN" sz="2000" dirty="0">
                <a:solidFill>
                  <a:schemeClr val="tx1"/>
                </a:solidFill>
                <a:latin typeface="Trebuchet MS" panose="020B0603020202020204"/>
              </a:rPr>
              <a:t>The Existing System helps in classifying the given MRI scan consists of Tumor and says whether it was cancerous or non-cancerous </a:t>
            </a:r>
          </a:p>
          <a:p>
            <a:pPr algn="ctr"/>
            <a:endParaRPr lang="en-IN" dirty="0"/>
          </a:p>
        </p:txBody>
      </p:sp>
      <p:sp>
        <p:nvSpPr>
          <p:cNvPr id="8" name="Slide Number Placeholder 1"/>
          <p:cNvSpPr txBox="1">
            <a:spLocks/>
          </p:cNvSpPr>
          <p:nvPr/>
        </p:nvSpPr>
        <p:spPr>
          <a:xfrm>
            <a:off x="11623248" y="6274372"/>
            <a:ext cx="311085"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8</a:t>
            </a:fld>
            <a:endParaRPr lang="en-IN" dirty="0">
              <a:solidFill>
                <a:schemeClr val="bg1"/>
              </a:solidFill>
              <a:latin typeface="Arial Black" panose="020B0A04020102020204" pitchFamily="34" charset="0"/>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6951" r="14036"/>
          <a:stretch/>
        </p:blipFill>
        <p:spPr>
          <a:xfrm>
            <a:off x="8062717" y="1202534"/>
            <a:ext cx="2486025" cy="2069978"/>
          </a:xfrm>
          <a:prstGeom prst="rect">
            <a:avLst/>
          </a:prstGeom>
          <a:effectLst>
            <a:outerShdw blurRad="190500" dist="152400" dir="4800000" sx="110000" sy="110000" algn="tl" rotWithShape="0">
              <a:schemeClr val="tx1">
                <a:alpha val="52000"/>
              </a:schemeClr>
            </a:outerShdw>
            <a:softEdge rad="31750"/>
          </a:effec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2717" y="3943774"/>
            <a:ext cx="2486025" cy="1838325"/>
          </a:xfrm>
          <a:prstGeom prst="rect">
            <a:avLst/>
          </a:prstGeom>
          <a:effectLst>
            <a:outerShdw blurRad="241300" dist="152400" dir="3600000" sx="108000" sy="108000" algn="tl" rotWithShape="0">
              <a:prstClr val="black">
                <a:alpha val="55000"/>
              </a:prstClr>
            </a:outerShdw>
            <a:softEdge rad="31750"/>
          </a:effectLst>
        </p:spPr>
      </p:pic>
    </p:spTree>
    <p:extLst>
      <p:ext uri="{BB962C8B-B14F-4D97-AF65-F5344CB8AC3E}">
        <p14:creationId xmlns:p14="http://schemas.microsoft.com/office/powerpoint/2010/main" val="112651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1395167" y="942680"/>
            <a:ext cx="2187019" cy="697584"/>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Rounded MT Bold" panose="020F0704030504030204" pitchFamily="34" charset="0"/>
              </a:rPr>
              <a:t>S V M</a:t>
            </a:r>
            <a:endParaRPr lang="en-IN" sz="4000" dirty="0">
              <a:latin typeface="Arial Rounded MT Bold" panose="020F0704030504030204" pitchFamily="34" charset="0"/>
            </a:endParaRPr>
          </a:p>
        </p:txBody>
      </p:sp>
      <p:sp>
        <p:nvSpPr>
          <p:cNvPr id="5" name="Rectangle 4"/>
          <p:cNvSpPr/>
          <p:nvPr/>
        </p:nvSpPr>
        <p:spPr>
          <a:xfrm>
            <a:off x="1197203" y="2237523"/>
            <a:ext cx="9737889" cy="341250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a:rPr>
              <a:t>Support Vector Machine</a:t>
            </a:r>
            <a:endParaRPr lang="en-IN" sz="2000" dirty="0">
              <a:solidFill>
                <a:schemeClr val="tx1"/>
              </a:solidFill>
              <a:latin typeface="Trebuchet MS" panose="020B0603020202020204"/>
            </a:endParaRPr>
          </a:p>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latin typeface="Trebuchet MS" panose="020B0603020202020204" pitchFamily="34" charset="0"/>
              </a:rPr>
              <a:t>It is used for Classification problems in Machine Learning.</a:t>
            </a:r>
          </a:p>
          <a:p>
            <a:pPr marL="342900" lvl="0" indent="-342900" algn="just">
              <a:lnSpc>
                <a:spcPct val="250000"/>
              </a:lnSpc>
              <a:spcBef>
                <a:spcPts val="1000"/>
              </a:spcBef>
              <a:buClr>
                <a:schemeClr val="tx1"/>
              </a:buClr>
              <a:buSzPct val="85000"/>
              <a:buFont typeface="Wingdings" panose="05000000000000000000" pitchFamily="2" charset="2"/>
              <a:buChar char="Ø"/>
            </a:pPr>
            <a:r>
              <a:rPr lang="en-US" sz="2000" dirty="0">
                <a:solidFill>
                  <a:schemeClr val="tx1"/>
                </a:solidFill>
                <a:latin typeface="Trebuchet MS" panose="020B0603020202020204" pitchFamily="34" charset="0"/>
              </a:rPr>
              <a:t>Here we are using the SVM for feature extraction and classification between </a:t>
            </a:r>
            <a:r>
              <a:rPr lang="en-US" sz="2000" b="1" dirty="0">
                <a:solidFill>
                  <a:srgbClr val="EC623C"/>
                </a:solidFill>
                <a:latin typeface="Copperplate Gothic Light" panose="020E0507020206020404" pitchFamily="34" charset="0"/>
              </a:rPr>
              <a:t>benign</a:t>
            </a:r>
            <a:r>
              <a:rPr lang="en-US" sz="2000" dirty="0">
                <a:solidFill>
                  <a:prstClr val="black">
                    <a:lumMod val="75000"/>
                    <a:lumOff val="25000"/>
                  </a:prstClr>
                </a:solidFill>
                <a:latin typeface="Trebuchet MS" panose="020B0603020202020204" pitchFamily="34" charset="0"/>
              </a:rPr>
              <a:t> </a:t>
            </a:r>
            <a:r>
              <a:rPr lang="en-US" sz="2000" dirty="0">
                <a:solidFill>
                  <a:schemeClr val="tx1"/>
                </a:solidFill>
                <a:latin typeface="Trebuchet MS" panose="020B0603020202020204" pitchFamily="34" charset="0"/>
              </a:rPr>
              <a:t>and</a:t>
            </a:r>
            <a:r>
              <a:rPr lang="en-US" sz="2000" dirty="0">
                <a:solidFill>
                  <a:prstClr val="black">
                    <a:lumMod val="75000"/>
                    <a:lumOff val="25000"/>
                  </a:prstClr>
                </a:solidFill>
                <a:latin typeface="Trebuchet MS" panose="020B0603020202020204" pitchFamily="34" charset="0"/>
              </a:rPr>
              <a:t> </a:t>
            </a:r>
            <a:r>
              <a:rPr lang="en-US" sz="2000" b="1" dirty="0">
                <a:solidFill>
                  <a:srgbClr val="EC623C"/>
                </a:solidFill>
                <a:latin typeface="Copperplate Gothic Light" panose="020E0507020206020404" pitchFamily="34" charset="0"/>
              </a:rPr>
              <a:t>malignant</a:t>
            </a:r>
            <a:r>
              <a:rPr lang="en-US" sz="2000" b="1" i="1" dirty="0">
                <a:solidFill>
                  <a:prstClr val="black">
                    <a:lumMod val="75000"/>
                    <a:lumOff val="25000"/>
                  </a:prstClr>
                </a:solidFill>
                <a:latin typeface="Bradley Hand ITC" panose="03070402050302030203" pitchFamily="66" charset="0"/>
              </a:rPr>
              <a:t>.</a:t>
            </a:r>
            <a:endParaRPr lang="en-IN" sz="2400" b="1" i="1" dirty="0">
              <a:solidFill>
                <a:prstClr val="black">
                  <a:lumMod val="75000"/>
                  <a:lumOff val="25000"/>
                </a:prstClr>
              </a:solidFill>
              <a:latin typeface="Bradley Hand ITC" panose="03070402050302030203" pitchFamily="66" charset="0"/>
            </a:endParaRPr>
          </a:p>
          <a:p>
            <a:pPr algn="ctr"/>
            <a:endParaRPr lang="en-IN" dirty="0"/>
          </a:p>
        </p:txBody>
      </p:sp>
      <p:sp>
        <p:nvSpPr>
          <p:cNvPr id="6" name="Slide Number Placeholder 1"/>
          <p:cNvSpPr txBox="1">
            <a:spLocks/>
          </p:cNvSpPr>
          <p:nvPr/>
        </p:nvSpPr>
        <p:spPr>
          <a:xfrm>
            <a:off x="11623248" y="6274372"/>
            <a:ext cx="311085" cy="365125"/>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3E1368-4E3A-442C-8A88-610ADC47BBE7}" type="slidenum">
              <a:rPr lang="en-IN" smtClean="0">
                <a:solidFill>
                  <a:schemeClr val="bg1"/>
                </a:solidFill>
                <a:latin typeface="Arial Black" panose="020B0A04020102020204" pitchFamily="34" charset="0"/>
              </a:rPr>
              <a:pPr/>
              <a:t>9</a:t>
            </a:fld>
            <a:endParaRPr lang="en-IN"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7614140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971</TotalTime>
  <Words>1473</Words>
  <Application>Microsoft Office PowerPoint</Application>
  <PresentationFormat>Widescreen</PresentationFormat>
  <Paragraphs>171</Paragraphs>
  <Slides>43</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Arial</vt:lpstr>
      <vt:lpstr>Arial Black</vt:lpstr>
      <vt:lpstr>Arial Rounded MT Bold</vt:lpstr>
      <vt:lpstr>Bradley Hand ITC</vt:lpstr>
      <vt:lpstr>Calibri</vt:lpstr>
      <vt:lpstr>Calibri Light</vt:lpstr>
      <vt:lpstr>Cambria Math</vt:lpstr>
      <vt:lpstr>charter</vt:lpstr>
      <vt:lpstr>Copperplate Gothic Light</vt:lpstr>
      <vt:lpstr>Ink Free</vt:lpstr>
      <vt:lpstr>Roboto</vt:lpstr>
      <vt:lpstr>Trebuchet MS</vt:lpstr>
      <vt:lpstr>Wingdings</vt:lpstr>
      <vt:lpstr>Office Theme</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keywords>BrainTumor det&amp;clas</cp:keywords>
  <cp:lastModifiedBy>SATYANANDAN THOTA</cp:lastModifiedBy>
  <cp:revision>81</cp:revision>
  <dcterms:created xsi:type="dcterms:W3CDTF">2022-04-23T12:43:25Z</dcterms:created>
  <dcterms:modified xsi:type="dcterms:W3CDTF">2022-05-28T15:57:10Z</dcterms:modified>
</cp:coreProperties>
</file>